
<file path=[Content_Types].xml><?xml version="1.0" encoding="utf-8"?>
<Types xmlns="http://schemas.openxmlformats.org/package/2006/content-types"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305" r:id="rId3"/>
    <p:sldId id="291" r:id="rId4"/>
    <p:sldId id="299" r:id="rId5"/>
    <p:sldId id="274" r:id="rId6"/>
    <p:sldId id="275" r:id="rId7"/>
    <p:sldId id="293" r:id="rId8"/>
    <p:sldId id="277" r:id="rId9"/>
    <p:sldId id="294" r:id="rId10"/>
    <p:sldId id="295" r:id="rId11"/>
    <p:sldId id="280" r:id="rId12"/>
    <p:sldId id="302" r:id="rId13"/>
    <p:sldId id="282" r:id="rId14"/>
    <p:sldId id="296" r:id="rId15"/>
    <p:sldId id="284" r:id="rId16"/>
    <p:sldId id="285" r:id="rId17"/>
    <p:sldId id="298" r:id="rId18"/>
    <p:sldId id="300" r:id="rId19"/>
    <p:sldId id="288" r:id="rId20"/>
    <p:sldId id="289" r:id="rId21"/>
    <p:sldId id="303" r:id="rId22"/>
    <p:sldId id="271" r:id="rId23"/>
    <p:sldId id="304" r:id="rId24"/>
    <p:sldId id="260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686"/>
    <p:restoredTop sz="93805"/>
  </p:normalViewPr>
  <p:slideViewPr>
    <p:cSldViewPr>
      <p:cViewPr varScale="1">
        <p:scale>
          <a:sx n="90" d="100"/>
          <a:sy n="90" d="100"/>
        </p:scale>
        <p:origin x="2144" y="2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E99DF1-5156-4165-8852-C04F072E6998}" type="datetimeFigureOut">
              <a:rPr lang="en-GB" smtClean="0"/>
              <a:t>21/09/2018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8BE469-7DE5-4B22-9B59-2B7D2140B7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832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27984" y="5345782"/>
            <a:ext cx="4320480" cy="675506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27984" y="4221088"/>
            <a:ext cx="4392488" cy="72008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  <a:latin typeface="Egyptian505 Lt BT" panose="02040503050506020204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3493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B9E7E16-5965-4443-8C1B-1907C2C357A4}" type="datetime1">
              <a:rPr lang="en-GB" smtClean="0"/>
              <a:t>21/09/2018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Welcome to St. Jérôme Church of England Bilingual School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C64815-9939-4DD4-9CE2-8AE074BFB5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7937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AF52F77-233C-46B2-BF62-5E65B89FBA29}" type="datetime1">
              <a:rPr lang="en-GB" smtClean="0"/>
              <a:t>21/09/2018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Welcome to St. Jérôme Church of England Bilingual School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C64815-9939-4DD4-9CE2-8AE074BFB5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1945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424936" cy="85010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268760"/>
            <a:ext cx="8424936" cy="44644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0898" y="6291709"/>
            <a:ext cx="7632848" cy="365125"/>
          </a:xfrm>
        </p:spPr>
        <p:txBody>
          <a:bodyPr/>
          <a:lstStyle>
            <a:lvl1pPr>
              <a:defRPr sz="1050"/>
            </a:lvl1pPr>
          </a:lstStyle>
          <a:p>
            <a:r>
              <a:rPr lang="en-GB"/>
              <a:t>Welcome to St. Jérôme Church of England Bilingual School</a:t>
            </a:r>
          </a:p>
        </p:txBody>
      </p:sp>
    </p:spTree>
    <p:extLst>
      <p:ext uri="{BB962C8B-B14F-4D97-AF65-F5344CB8AC3E}">
        <p14:creationId xmlns:p14="http://schemas.microsoft.com/office/powerpoint/2010/main" val="2187516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F5C4C80-CC44-4A6D-A110-47F6D68A1001}" type="datetime1">
              <a:rPr lang="en-GB" smtClean="0"/>
              <a:t>21/09/2018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Welcome to St. Jérôme Church of England Bilingual School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C64815-9939-4DD4-9CE2-8AE074BFB5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1294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AA95F43-D11A-4097-8363-51E9DF867EE2}" type="datetime1">
              <a:rPr lang="en-GB" smtClean="0"/>
              <a:t>21/09/2018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Welcome to St. Jérôme Church of England Bilingual School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C64815-9939-4DD4-9CE2-8AE074BFB5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4141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A44ADB5-AAC4-40FE-ACE6-43818853DB71}" type="datetime1">
              <a:rPr lang="en-GB" smtClean="0"/>
              <a:t>21/09/2018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Welcome to St. Jérôme Church of England Bilingual School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C64815-9939-4DD4-9CE2-8AE074BFB5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9112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F3BB93-A2A4-42A2-907D-0A6AB250AD23}" type="datetime1">
              <a:rPr lang="en-GB" smtClean="0"/>
              <a:t>21/09/2018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Welcome to St. Jérôme Church of England Bilingual School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C64815-9939-4DD4-9CE2-8AE074BFB5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9843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62C8BAC-17B0-4642-A80D-ABFE5019700B}" type="datetime1">
              <a:rPr lang="en-GB" smtClean="0"/>
              <a:t>21/09/2018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Welcome to St. Jérôme Church of England Bilingual School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C64815-9939-4DD4-9CE2-8AE074BFB5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1611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35B3F17-E582-4102-9149-DC86132772A3}" type="datetime1">
              <a:rPr lang="en-GB" smtClean="0"/>
              <a:t>21/09/2018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Welcome to St. Jérôme Church of England Bilingual School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C64815-9939-4DD4-9CE2-8AE074BFB5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3433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6350504-B70A-497E-B16B-24ECEF507D09}" type="datetime1">
              <a:rPr lang="en-GB" smtClean="0"/>
              <a:t>21/09/2018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Welcome to St. Jérôme Church of England Bilingual School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C64815-9939-4DD4-9CE2-8AE074BFB5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6588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9144000" cy="685746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352928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536" y="1268760"/>
            <a:ext cx="8352928" cy="44644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2388" y="6222849"/>
            <a:ext cx="76328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2"/>
                </a:solidFill>
                <a:latin typeface="Egyptian505 BT" panose="02040603050506020204" pitchFamily="18" charset="0"/>
              </a:defRPr>
            </a:lvl1pPr>
          </a:lstStyle>
          <a:p>
            <a:r>
              <a:rPr lang="en-GB"/>
              <a:t>Welcome to St. Jérôme Church of England Bilingual School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4423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Egyptian505 BT" panose="02040603050506020204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Egyptian505 BT" panose="02040603050506020204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Egyptian505 BT" panose="0204060305050602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Egyptian505 BT" panose="0204060305050602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Egyptian505 BT" panose="0204060305050602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Egyptian505 BT" panose="0204060305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://www.google.co.uk/url?sa=i&amp;rct=j&amp;q=&amp;esrc=s&amp;frm=1&amp;source=images&amp;cd=&amp;docid=JlZZcy9u0IyBxM&amp;tbnid=pJUzNtMyPPR5ZM:&amp;ved=0CAUQjRw&amp;url=http://www.emillustration.co.uk/blog/index.php?m=01&amp;y=09&amp;entry=entry090126-161259&amp;ei=ziIzUoKWGo6b1AWK64CwDg&amp;bvm=bv.52164340,d.d2k&amp;psig=AFQjCNHHbH0d71_krOz3Vu2NF8bymAiIgQ&amp;ust=137916933971931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tiff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"/>
            <a:ext cx="9144000" cy="68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2409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rebuchet MS" charset="0"/>
                <a:ea typeface="Trebuchet MS" charset="0"/>
                <a:cs typeface="Trebuchet MS" charset="0"/>
              </a:rPr>
              <a:t>Communication and Language </a:t>
            </a:r>
            <a:endParaRPr lang="en-US" dirty="0"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Char char="•"/>
              <a:defRPr/>
            </a:pPr>
            <a:r>
              <a:rPr lang="en-GB" sz="2800" dirty="0">
                <a:latin typeface="Arial" charset="0"/>
                <a:ea typeface="Arial" charset="0"/>
                <a:cs typeface="Arial" charset="0"/>
              </a:rPr>
              <a:t>Listening and attention</a:t>
            </a:r>
          </a:p>
          <a:p>
            <a:pPr>
              <a:buFont typeface="Arial" charset="0"/>
              <a:buChar char="•"/>
              <a:defRPr/>
            </a:pPr>
            <a:r>
              <a:rPr lang="en-GB" sz="2800" dirty="0">
                <a:latin typeface="Arial" charset="0"/>
                <a:ea typeface="Arial" charset="0"/>
                <a:cs typeface="Arial" charset="0"/>
              </a:rPr>
              <a:t>Understanding</a:t>
            </a:r>
          </a:p>
          <a:p>
            <a:pPr>
              <a:buFont typeface="Arial" charset="0"/>
              <a:buChar char="•"/>
              <a:defRPr/>
            </a:pPr>
            <a:r>
              <a:rPr lang="en-GB" sz="2800" dirty="0">
                <a:latin typeface="Arial" charset="0"/>
                <a:ea typeface="Arial" charset="0"/>
                <a:cs typeface="Arial" charset="0"/>
              </a:rPr>
              <a:t>Speaking</a:t>
            </a:r>
          </a:p>
          <a:p>
            <a:pPr marL="0" indent="0">
              <a:buNone/>
              <a:defRPr/>
            </a:pPr>
            <a:endParaRPr lang="en-GB" b="1" u="sng" dirty="0">
              <a:latin typeface="+mn-lt"/>
            </a:endParaRPr>
          </a:p>
          <a:p>
            <a:pPr marL="0" indent="0">
              <a:buNone/>
              <a:defRPr/>
            </a:pPr>
            <a:r>
              <a:rPr lang="en-GB" sz="3600" dirty="0">
                <a:latin typeface="Trebuchet MS" charset="0"/>
                <a:ea typeface="Trebuchet MS" charset="0"/>
                <a:cs typeface="Trebuchet MS" charset="0"/>
              </a:rPr>
              <a:t>English as an Additional Language (EAL)</a:t>
            </a:r>
          </a:p>
          <a:p>
            <a:pPr>
              <a:buFont typeface="Arial" charset="0"/>
              <a:buChar char="•"/>
              <a:defRPr/>
            </a:pPr>
            <a:r>
              <a:rPr lang="en-GB" sz="2800" dirty="0">
                <a:latin typeface="+mn-lt"/>
              </a:rPr>
              <a:t>Supporting communication and language in EAL learners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Welcome to St. Jérôme Church of England Bilingual School</a:t>
            </a:r>
          </a:p>
        </p:txBody>
      </p:sp>
    </p:spTree>
    <p:extLst>
      <p:ext uri="{BB962C8B-B14F-4D97-AF65-F5344CB8AC3E}">
        <p14:creationId xmlns:p14="http://schemas.microsoft.com/office/powerpoint/2010/main" val="10028748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rebuchet MS" charset="0"/>
                <a:ea typeface="Trebuchet MS" charset="0"/>
                <a:cs typeface="Trebuchet MS" charset="0"/>
              </a:rPr>
              <a:t>CL- How can you help?</a:t>
            </a:r>
            <a:endParaRPr lang="en-GB" dirty="0"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395536" y="1340768"/>
            <a:ext cx="8496944" cy="51125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400"/>
              </a:spcBef>
              <a:buNone/>
              <a:defRPr/>
            </a:pPr>
            <a:r>
              <a:rPr lang="en-GB" sz="2400" b="1" dirty="0">
                <a:latin typeface="Arial" charset="0"/>
                <a:ea typeface="Arial" charset="0"/>
                <a:cs typeface="Arial" charset="0"/>
              </a:rPr>
              <a:t>Listening and Attention</a:t>
            </a:r>
          </a:p>
          <a:p>
            <a:pPr>
              <a:spcBef>
                <a:spcPts val="400"/>
              </a:spcBef>
              <a:buClr>
                <a:srgbClr val="FF0000"/>
              </a:buClr>
              <a:buFont typeface="Arial" charset="0"/>
              <a:buChar char="•"/>
              <a:defRPr/>
            </a:pPr>
            <a:r>
              <a:rPr lang="en-GB" sz="2400" dirty="0">
                <a:latin typeface="Arial" charset="0"/>
                <a:ea typeface="Arial" charset="0"/>
                <a:cs typeface="Arial" charset="0"/>
              </a:rPr>
              <a:t>Encourage children to listen to others.</a:t>
            </a:r>
          </a:p>
          <a:p>
            <a:pPr>
              <a:spcBef>
                <a:spcPts val="400"/>
              </a:spcBef>
              <a:buClr>
                <a:srgbClr val="FF0000"/>
              </a:buClr>
              <a:buFont typeface="Arial" charset="0"/>
              <a:buChar char="•"/>
              <a:defRPr/>
            </a:pPr>
            <a:r>
              <a:rPr lang="en-GB" sz="2400" dirty="0">
                <a:latin typeface="Arial" charset="0"/>
                <a:ea typeface="Arial" charset="0"/>
                <a:cs typeface="Arial" charset="0"/>
              </a:rPr>
              <a:t>Listen to your child,  talk  about things they have done and answer their questions.</a:t>
            </a:r>
          </a:p>
          <a:p>
            <a:pPr>
              <a:spcBef>
                <a:spcPts val="400"/>
              </a:spcBef>
              <a:buClr>
                <a:srgbClr val="FF0000"/>
              </a:buClr>
              <a:buFont typeface="Arial" charset="0"/>
              <a:buChar char="•"/>
              <a:defRPr/>
            </a:pPr>
            <a:r>
              <a:rPr lang="en-GB" sz="2400" dirty="0">
                <a:latin typeface="Arial" charset="0"/>
                <a:ea typeface="Arial" charset="0"/>
                <a:cs typeface="Arial" charset="0"/>
              </a:rPr>
              <a:t>Use puzzles or games to help your child maintain attention and concentration for short periods of time</a:t>
            </a:r>
          </a:p>
          <a:p>
            <a:pPr marL="0" indent="0">
              <a:spcBef>
                <a:spcPts val="400"/>
              </a:spcBef>
              <a:buNone/>
              <a:defRPr/>
            </a:pPr>
            <a:r>
              <a:rPr lang="en-GB" sz="2400" b="1" dirty="0">
                <a:latin typeface="Arial" charset="0"/>
                <a:ea typeface="Arial" charset="0"/>
                <a:cs typeface="Arial" charset="0"/>
              </a:rPr>
              <a:t>Understanding</a:t>
            </a:r>
          </a:p>
          <a:p>
            <a:pPr>
              <a:spcBef>
                <a:spcPts val="400"/>
              </a:spcBef>
              <a:buClr>
                <a:srgbClr val="FF0000"/>
              </a:buClr>
              <a:buFont typeface="Arial" charset="0"/>
              <a:buChar char="•"/>
              <a:defRPr/>
            </a:pPr>
            <a:r>
              <a:rPr lang="en-GB" sz="2400" dirty="0">
                <a:latin typeface="Arial" charset="0"/>
                <a:ea typeface="Arial" charset="0"/>
                <a:cs typeface="Arial" charset="0"/>
              </a:rPr>
              <a:t>Look at instructions to a game</a:t>
            </a:r>
          </a:p>
          <a:p>
            <a:pPr>
              <a:spcBef>
                <a:spcPts val="400"/>
              </a:spcBef>
              <a:buClr>
                <a:srgbClr val="FF0000"/>
              </a:buClr>
              <a:buFont typeface="Arial" charset="0"/>
              <a:buChar char="•"/>
              <a:defRPr/>
            </a:pPr>
            <a:r>
              <a:rPr lang="en-GB" sz="2400" dirty="0">
                <a:latin typeface="Arial" charset="0"/>
                <a:ea typeface="Arial" charset="0"/>
                <a:cs typeface="Arial" charset="0"/>
              </a:rPr>
              <a:t>Asking and answering questions</a:t>
            </a:r>
          </a:p>
          <a:p>
            <a:pPr marL="0" indent="0">
              <a:spcBef>
                <a:spcPts val="400"/>
              </a:spcBef>
              <a:buNone/>
              <a:defRPr/>
            </a:pPr>
            <a:r>
              <a:rPr lang="en-GB" sz="2400" b="1" dirty="0">
                <a:latin typeface="Arial" charset="0"/>
                <a:ea typeface="Arial" charset="0"/>
                <a:cs typeface="Arial" charset="0"/>
              </a:rPr>
              <a:t>Speaking</a:t>
            </a:r>
          </a:p>
          <a:p>
            <a:pPr>
              <a:spcBef>
                <a:spcPts val="400"/>
              </a:spcBef>
              <a:buClr>
                <a:srgbClr val="FF0000"/>
              </a:buClr>
              <a:buFont typeface="Arial" charset="0"/>
              <a:buChar char="•"/>
              <a:defRPr/>
            </a:pPr>
            <a:r>
              <a:rPr lang="en-GB" sz="2400" dirty="0">
                <a:latin typeface="Arial" charset="0"/>
                <a:ea typeface="Arial" charset="0"/>
                <a:cs typeface="Arial" charset="0"/>
              </a:rPr>
              <a:t>Thinking about new words</a:t>
            </a:r>
          </a:p>
          <a:p>
            <a:pPr>
              <a:spcBef>
                <a:spcPts val="400"/>
              </a:spcBef>
              <a:buClr>
                <a:srgbClr val="FF0000"/>
              </a:buClr>
              <a:buFont typeface="Arial" charset="0"/>
              <a:buChar char="•"/>
              <a:defRPr/>
            </a:pPr>
            <a:r>
              <a:rPr lang="en-GB" sz="2400" dirty="0">
                <a:latin typeface="Arial" charset="0"/>
                <a:ea typeface="Arial" charset="0"/>
                <a:cs typeface="Arial" charset="0"/>
              </a:rPr>
              <a:t>Making up a role play story</a:t>
            </a:r>
          </a:p>
          <a:p>
            <a:pPr marL="0" indent="0">
              <a:spcBef>
                <a:spcPts val="400"/>
              </a:spcBef>
              <a:buNone/>
              <a:defRPr/>
            </a:pPr>
            <a:endParaRPr lang="en-GB" sz="1300" dirty="0"/>
          </a:p>
          <a:p>
            <a:pPr>
              <a:spcBef>
                <a:spcPts val="400"/>
              </a:spcBef>
              <a:buBlip>
                <a:blip r:embed="rId2"/>
              </a:buBlip>
              <a:defRPr/>
            </a:pPr>
            <a:endParaRPr lang="en-GB" sz="1300" b="1" dirty="0"/>
          </a:p>
          <a:p>
            <a:pPr marL="0" indent="0">
              <a:spcBef>
                <a:spcPts val="400"/>
              </a:spcBef>
              <a:buNone/>
              <a:defRPr/>
            </a:pPr>
            <a:endParaRPr lang="en-GB" sz="1300" b="1" dirty="0"/>
          </a:p>
          <a:p>
            <a:pPr marL="0" indent="0">
              <a:spcBef>
                <a:spcPts val="400"/>
              </a:spcBef>
              <a:buNone/>
              <a:defRPr/>
            </a:pPr>
            <a:endParaRPr lang="en-GB" sz="2800" dirty="0"/>
          </a:p>
          <a:p>
            <a:pPr>
              <a:spcBef>
                <a:spcPts val="400"/>
              </a:spcBef>
              <a:buFont typeface="Arial" pitchFamily="34" charset="0"/>
              <a:buBlip>
                <a:blip r:embed="rId2"/>
              </a:buBlip>
              <a:defRPr/>
            </a:pPr>
            <a:endParaRPr lang="en-GB" sz="2800" dirty="0"/>
          </a:p>
          <a:p>
            <a:pPr>
              <a:spcBef>
                <a:spcPts val="0"/>
              </a:spcBef>
              <a:buFont typeface="Arial" pitchFamily="34" charset="0"/>
              <a:buBlip>
                <a:blip r:embed="rId2"/>
              </a:buBlip>
              <a:defRPr/>
            </a:pPr>
            <a:endParaRPr lang="en-GB" sz="28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91276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rebuchet MS" charset="0"/>
                <a:ea typeface="Trebuchet MS" charset="0"/>
                <a:cs typeface="Trebuchet MS" charset="0"/>
              </a:rPr>
              <a:t>Mathematics</a:t>
            </a:r>
            <a:endParaRPr lang="en-US" dirty="0"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Char char="•"/>
            </a:pPr>
            <a:r>
              <a:rPr lang="en-GB" sz="2800" dirty="0">
                <a:latin typeface="Arial" charset="0"/>
                <a:ea typeface="Arial" charset="0"/>
                <a:cs typeface="Arial" charset="0"/>
              </a:rPr>
              <a:t>Number</a:t>
            </a:r>
          </a:p>
          <a:p>
            <a:pPr>
              <a:buFont typeface="Arial" charset="0"/>
              <a:buChar char="•"/>
            </a:pPr>
            <a:r>
              <a:rPr lang="en-GB" sz="2800" dirty="0">
                <a:latin typeface="Arial" charset="0"/>
                <a:ea typeface="Arial" charset="0"/>
                <a:cs typeface="Arial" charset="0"/>
              </a:rPr>
              <a:t>Shape, space, measure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Welcome to St. Jérôme Church of England Bilingual School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064" y="1194079"/>
            <a:ext cx="3035829" cy="22768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80" y="2420888"/>
            <a:ext cx="4211960" cy="315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0716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rebuchet MS" charset="0"/>
                <a:ea typeface="Trebuchet MS" charset="0"/>
                <a:cs typeface="Trebuchet MS" charset="0"/>
              </a:rPr>
              <a:t>Mathematics - How can you help?</a:t>
            </a:r>
            <a:endParaRPr lang="en-GB" dirty="0"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en-GB" sz="2800" dirty="0">
                <a:latin typeface="Arial" charset="0"/>
                <a:ea typeface="Arial" charset="0"/>
                <a:cs typeface="Arial" charset="0"/>
              </a:rPr>
              <a:t>Pointing out numbers all around</a:t>
            </a:r>
          </a:p>
          <a:p>
            <a:pPr>
              <a:buFont typeface="Arial" charset="0"/>
              <a:buChar char="•"/>
            </a:pPr>
            <a:r>
              <a:rPr lang="en-GB" sz="2800" dirty="0">
                <a:latin typeface="Arial" charset="0"/>
                <a:ea typeface="Arial" charset="0"/>
                <a:cs typeface="Arial" charset="0"/>
              </a:rPr>
              <a:t>Singing counting songs and rhymes</a:t>
            </a:r>
          </a:p>
          <a:p>
            <a:pPr>
              <a:buFont typeface="Arial" charset="0"/>
              <a:buChar char="•"/>
            </a:pPr>
            <a:r>
              <a:rPr lang="en-GB" sz="2800" dirty="0">
                <a:latin typeface="Arial" charset="0"/>
                <a:ea typeface="Arial" charset="0"/>
                <a:cs typeface="Arial" charset="0"/>
              </a:rPr>
              <a:t>Counting, adding and subtracting anything and everything - socks, cars, shopping, cutlery, fingers and toes!</a:t>
            </a:r>
          </a:p>
          <a:p>
            <a:pPr>
              <a:buFont typeface="Arial" charset="0"/>
              <a:buChar char="•"/>
            </a:pPr>
            <a:r>
              <a:rPr lang="en-GB" sz="2800" dirty="0">
                <a:latin typeface="Arial" charset="0"/>
                <a:ea typeface="Arial" charset="0"/>
                <a:cs typeface="Arial" charset="0"/>
              </a:rPr>
              <a:t>Talking about the shapes you can see in the environment</a:t>
            </a:r>
          </a:p>
          <a:p>
            <a:pPr>
              <a:buFont typeface="Arial" charset="0"/>
              <a:buChar char="•"/>
            </a:pPr>
            <a:r>
              <a:rPr lang="en-GB" sz="2800" dirty="0">
                <a:latin typeface="Arial" charset="0"/>
                <a:ea typeface="Arial" charset="0"/>
                <a:cs typeface="Arial" charset="0"/>
              </a:rPr>
              <a:t>Comparing things which are heavy and light or long and short </a:t>
            </a:r>
          </a:p>
        </p:txBody>
      </p:sp>
    </p:spTree>
    <p:extLst>
      <p:ext uri="{BB962C8B-B14F-4D97-AF65-F5344CB8AC3E}">
        <p14:creationId xmlns:p14="http://schemas.microsoft.com/office/powerpoint/2010/main" val="10719920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rebuchet MS" charset="0"/>
                <a:ea typeface="Trebuchet MS" charset="0"/>
                <a:cs typeface="Trebuchet MS" charset="0"/>
              </a:rPr>
              <a:t>Literacy</a:t>
            </a:r>
            <a:endParaRPr lang="en-US" dirty="0"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Char char="•"/>
              <a:defRPr/>
            </a:pPr>
            <a:r>
              <a:rPr lang="en-GB" sz="2800" dirty="0">
                <a:latin typeface="Arial" charset="0"/>
                <a:ea typeface="Arial" charset="0"/>
                <a:cs typeface="Arial" charset="0"/>
              </a:rPr>
              <a:t>Reading</a:t>
            </a:r>
          </a:p>
          <a:p>
            <a:pPr>
              <a:buFont typeface="Arial" charset="0"/>
              <a:buChar char="•"/>
              <a:defRPr/>
            </a:pPr>
            <a:r>
              <a:rPr lang="en-GB" sz="2800" dirty="0">
                <a:solidFill>
                  <a:srgbClr val="304FA2"/>
                </a:solidFill>
                <a:latin typeface="Arial" charset="0"/>
                <a:ea typeface="Arial" charset="0"/>
                <a:cs typeface="Arial" charset="0"/>
              </a:rPr>
              <a:t>Phonics and High Frequency Words</a:t>
            </a:r>
            <a:endParaRPr lang="en-GB" sz="2800" u="sng" dirty="0">
              <a:solidFill>
                <a:srgbClr val="304FA2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Font typeface="Arial" charset="0"/>
              <a:buChar char="•"/>
              <a:defRPr/>
            </a:pPr>
            <a:r>
              <a:rPr lang="en-GB" sz="2800" dirty="0">
                <a:latin typeface="Arial" charset="0"/>
                <a:ea typeface="Arial" charset="0"/>
                <a:cs typeface="Arial" charset="0"/>
              </a:rPr>
              <a:t>“Jolly Phonics” and “Letters and Sounds”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Welcome to St. Jérôme Church of England Bilingual School</a:t>
            </a:r>
          </a:p>
        </p:txBody>
      </p:sp>
      <p:pic>
        <p:nvPicPr>
          <p:cNvPr id="5" name="Picture 5" descr="P101005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12976"/>
            <a:ext cx="2303463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P101006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257" y="3212976"/>
            <a:ext cx="2305050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P101006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8557" y="3212976"/>
            <a:ext cx="1442879" cy="192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90325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57200" y="404813"/>
            <a:ext cx="8229600" cy="572135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  <a:defRPr/>
            </a:pPr>
            <a:endParaRPr lang="en-GB" sz="4800" dirty="0"/>
          </a:p>
          <a:p>
            <a:pPr algn="ctr">
              <a:buFontTx/>
              <a:buNone/>
              <a:defRPr/>
            </a:pPr>
            <a:endParaRPr lang="en-GB" sz="4800" dirty="0"/>
          </a:p>
          <a:p>
            <a:pPr algn="ctr">
              <a:buFontTx/>
              <a:buNone/>
              <a:defRPr/>
            </a:pPr>
            <a:r>
              <a:rPr lang="en-GB" sz="8000" dirty="0">
                <a:latin typeface="Trebuchet MS" charset="0"/>
                <a:ea typeface="Trebuchet MS" charset="0"/>
                <a:cs typeface="Trebuchet MS" charset="0"/>
              </a:rPr>
              <a:t>Writing</a:t>
            </a:r>
          </a:p>
        </p:txBody>
      </p:sp>
      <p:pic>
        <p:nvPicPr>
          <p:cNvPr id="3" name="Picture 3" descr="j041363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04813"/>
            <a:ext cx="172720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j039749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149080"/>
            <a:ext cx="3311525" cy="177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j039830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77050" y="549275"/>
            <a:ext cx="1582738" cy="158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04652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323528" y="302196"/>
            <a:ext cx="2808961" cy="2627759"/>
            <a:chOff x="323528" y="302196"/>
            <a:chExt cx="2808961" cy="2627759"/>
          </a:xfrm>
        </p:grpSpPr>
        <p:pic>
          <p:nvPicPr>
            <p:cNvPr id="2" name="Picture 1" descr="T:\Reception\2013 - 2014\Reception Evening\Writing stages_files\kw1.jpg"/>
            <p:cNvPicPr/>
            <p:nvPr/>
          </p:nvPicPr>
          <p:blipFill rotWithShape="1">
            <a:blip r:embed="rId2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14" r="2462" b="6476"/>
            <a:stretch/>
          </p:blipFill>
          <p:spPr bwMode="auto">
            <a:xfrm>
              <a:off x="323528" y="302196"/>
              <a:ext cx="2736304" cy="262775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395536" y="2348880"/>
              <a:ext cx="273695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GB" dirty="0"/>
                <a:t>  </a:t>
              </a:r>
              <a:r>
                <a:rPr lang="en-GB" dirty="0">
                  <a:latin typeface="Arial" charset="0"/>
                  <a:ea typeface="Arial" charset="0"/>
                  <a:cs typeface="Arial" charset="0"/>
                </a:rPr>
                <a:t>1) Emerging / scribbling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419872" y="279673"/>
            <a:ext cx="3096344" cy="2608734"/>
            <a:chOff x="3419872" y="279673"/>
            <a:chExt cx="3096344" cy="2608734"/>
          </a:xfrm>
        </p:grpSpPr>
        <p:pic>
          <p:nvPicPr>
            <p:cNvPr id="4" name="Picture 3" descr="T:\Reception\2013 - 2014\Reception Evening\Writing stages_files\kw3.jpg"/>
            <p:cNvPicPr/>
            <p:nvPr/>
          </p:nvPicPr>
          <p:blipFill>
            <a:blip r:embed="rId3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9872" y="279673"/>
              <a:ext cx="2592288" cy="2608734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</p:pic>
        <p:sp>
          <p:nvSpPr>
            <p:cNvPr id="5" name="Rectangle 4"/>
            <p:cNvSpPr/>
            <p:nvPr/>
          </p:nvSpPr>
          <p:spPr>
            <a:xfrm>
              <a:off x="3563888" y="2348880"/>
              <a:ext cx="295232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>
                  <a:latin typeface="Arial" charset="0"/>
                  <a:ea typeface="Arial" charset="0"/>
                  <a:cs typeface="Arial" charset="0"/>
                </a:rPr>
                <a:t>2) Pre-communicative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299543" y="279673"/>
            <a:ext cx="2735068" cy="2608734"/>
            <a:chOff x="6299543" y="279673"/>
            <a:chExt cx="2735068" cy="2608734"/>
          </a:xfrm>
        </p:grpSpPr>
        <p:pic>
          <p:nvPicPr>
            <p:cNvPr id="6" name="Picture 5" descr="T:\Reception\2013 - 2014\Reception Evening\Writing stages_files\kw4.jpg"/>
            <p:cNvPicPr/>
            <p:nvPr/>
          </p:nvPicPr>
          <p:blipFill>
            <a:blip r:embed="rId4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9543" y="279673"/>
              <a:ext cx="2735068" cy="2608734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</p:pic>
        <p:sp>
          <p:nvSpPr>
            <p:cNvPr id="7" name="Rectangle 6"/>
            <p:cNvSpPr/>
            <p:nvPr/>
          </p:nvSpPr>
          <p:spPr>
            <a:xfrm>
              <a:off x="6516216" y="2276872"/>
              <a:ext cx="230425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>
                  <a:latin typeface="Arial" charset="0"/>
                  <a:ea typeface="Arial" charset="0"/>
                  <a:cs typeface="Arial" charset="0"/>
                </a:rPr>
                <a:t>3) Semi-phonetic</a:t>
              </a:r>
            </a:p>
          </p:txBody>
        </p:sp>
      </p:grpSp>
      <p:pic>
        <p:nvPicPr>
          <p:cNvPr id="8" name="Picture 7" descr="T:\Reception\2013 - 2014\Reception Evening\Writing stages_files\kw5.jpg"/>
          <p:cNvPicPr/>
          <p:nvPr/>
        </p:nvPicPr>
        <p:blipFill>
          <a:blip r:embed="rId5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3284984"/>
            <a:ext cx="2736304" cy="261002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1691681" y="3244334"/>
            <a:ext cx="13681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Arial" charset="0"/>
                <a:ea typeface="Arial" charset="0"/>
                <a:cs typeface="Arial" charset="0"/>
              </a:rPr>
              <a:t>4) Phonetic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3240762" y="3268588"/>
            <a:ext cx="2843406" cy="2601094"/>
            <a:chOff x="3240762" y="3268588"/>
            <a:chExt cx="2843406" cy="2601094"/>
          </a:xfrm>
        </p:grpSpPr>
        <p:pic>
          <p:nvPicPr>
            <p:cNvPr id="10" name="Picture 9" descr="T:\Reception\2013 - 2014\Reception Evening\Writing stages_files\kw6.jpg"/>
            <p:cNvPicPr/>
            <p:nvPr/>
          </p:nvPicPr>
          <p:blipFill>
            <a:blip r:embed="rId6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0762" y="3268588"/>
              <a:ext cx="2771398" cy="2601094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</p:pic>
        <p:sp>
          <p:nvSpPr>
            <p:cNvPr id="11" name="Rectangle 10"/>
            <p:cNvSpPr/>
            <p:nvPr/>
          </p:nvSpPr>
          <p:spPr>
            <a:xfrm rot="10800000" flipV="1">
              <a:off x="4499990" y="5192961"/>
              <a:ext cx="158417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>
                  <a:latin typeface="Arial" charset="0"/>
                  <a:ea typeface="Arial" charset="0"/>
                  <a:cs typeface="Arial" charset="0"/>
                </a:rPr>
                <a:t>5) Transitional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300192" y="3244334"/>
            <a:ext cx="2735068" cy="2711958"/>
            <a:chOff x="0" y="0"/>
            <a:chExt cx="3058510" cy="2774731"/>
          </a:xfrm>
        </p:grpSpPr>
        <p:pic>
          <p:nvPicPr>
            <p:cNvPr id="26" name="Picture 25" descr="T:\Reception\2013 - 2014\Reception Evening\Writing stages_files\kw7.jpg"/>
            <p:cNvPicPr>
              <a:picLocks/>
            </p:cNvPicPr>
            <p:nvPr/>
          </p:nvPicPr>
          <p:blipFill>
            <a:blip r:embed="rId7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058510" cy="2774731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</p:pic>
        <p:sp>
          <p:nvSpPr>
            <p:cNvPr id="27" name="Text Box 14"/>
            <p:cNvSpPr txBox="1"/>
            <p:nvPr/>
          </p:nvSpPr>
          <p:spPr>
            <a:xfrm>
              <a:off x="346841" y="2175641"/>
              <a:ext cx="2334126" cy="457200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en-GB" sz="1600" dirty="0">
                  <a:effectLst/>
                  <a:latin typeface="Arial" charset="0"/>
                  <a:ea typeface="Arial" charset="0"/>
                  <a:cs typeface="Arial" charset="0"/>
                </a:rPr>
                <a:t>6) Conventional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809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rebuchet MS" charset="0"/>
                <a:ea typeface="Trebuchet MS" charset="0"/>
                <a:cs typeface="Trebuchet MS" charset="0"/>
              </a:rPr>
              <a:t>Literacy - How can you help?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Font typeface="Arial" charset="0"/>
              <a:buChar char="•"/>
              <a:defRPr/>
            </a:pPr>
            <a:r>
              <a:rPr lang="en-GB" dirty="0">
                <a:latin typeface="Arial" charset="0"/>
                <a:ea typeface="Arial" charset="0"/>
                <a:cs typeface="Arial" charset="0"/>
              </a:rPr>
              <a:t>Reading books (stories, information books, newspapers, magazines, comics etc.)</a:t>
            </a:r>
          </a:p>
          <a:p>
            <a:pPr>
              <a:buFont typeface="Arial" charset="0"/>
              <a:buChar char="•"/>
              <a:defRPr/>
            </a:pPr>
            <a:endParaRPr lang="en-GB" dirty="0">
              <a:latin typeface="Arial" charset="0"/>
              <a:ea typeface="Arial" charset="0"/>
              <a:cs typeface="Arial" charset="0"/>
            </a:endParaRPr>
          </a:p>
          <a:p>
            <a:pPr>
              <a:buFont typeface="Arial" charset="0"/>
              <a:buChar char="•"/>
              <a:defRPr/>
            </a:pPr>
            <a:r>
              <a:rPr lang="en-GB" dirty="0">
                <a:latin typeface="Arial" charset="0"/>
                <a:ea typeface="Arial" charset="0"/>
                <a:cs typeface="Arial" charset="0"/>
              </a:rPr>
              <a:t> Encouraging your child to talk about books – the story setting, the character, the plot, the humour etc.</a:t>
            </a:r>
          </a:p>
          <a:p>
            <a:pPr>
              <a:buFont typeface="Arial" charset="0"/>
              <a:buChar char="•"/>
              <a:defRPr/>
            </a:pPr>
            <a:endParaRPr lang="en-GB" dirty="0">
              <a:latin typeface="Arial" charset="0"/>
              <a:ea typeface="Arial" charset="0"/>
              <a:cs typeface="Arial" charset="0"/>
            </a:endParaRPr>
          </a:p>
          <a:p>
            <a:pPr>
              <a:buFont typeface="Arial" charset="0"/>
              <a:buChar char="•"/>
              <a:defRPr/>
            </a:pPr>
            <a:r>
              <a:rPr lang="en-GB" dirty="0">
                <a:latin typeface="Arial" charset="0"/>
                <a:ea typeface="Arial" charset="0"/>
                <a:cs typeface="Arial" charset="0"/>
              </a:rPr>
              <a:t>Make writing fun – shopping lists, cards, letter to…</a:t>
            </a:r>
          </a:p>
          <a:p>
            <a:pPr>
              <a:buFont typeface="Arial" charset="0"/>
              <a:buChar char="•"/>
              <a:defRPr/>
            </a:pPr>
            <a:endParaRPr lang="en-GB" dirty="0">
              <a:latin typeface="Arial" charset="0"/>
              <a:ea typeface="Arial" charset="0"/>
              <a:cs typeface="Arial" charset="0"/>
            </a:endParaRPr>
          </a:p>
          <a:p>
            <a:pPr>
              <a:buFont typeface="Arial" charset="0"/>
              <a:buChar char="•"/>
              <a:defRPr/>
            </a:pPr>
            <a:r>
              <a:rPr lang="en-GB" dirty="0">
                <a:latin typeface="Arial" charset="0"/>
                <a:ea typeface="Arial" charset="0"/>
                <a:cs typeface="Arial" charset="0"/>
              </a:rPr>
              <a:t>Encourage children to sound out words when writing</a:t>
            </a:r>
          </a:p>
          <a:p>
            <a:pPr>
              <a:buFont typeface="Arial" charset="0"/>
              <a:buChar char="•"/>
              <a:defRPr/>
            </a:pPr>
            <a:endParaRPr lang="en-GB" dirty="0">
              <a:latin typeface="Arial" charset="0"/>
              <a:ea typeface="Arial" charset="0"/>
              <a:cs typeface="Arial" charset="0"/>
            </a:endParaRPr>
          </a:p>
          <a:p>
            <a:pPr>
              <a:buFont typeface="Arial" charset="0"/>
              <a:buChar char="•"/>
              <a:defRPr/>
            </a:pPr>
            <a:r>
              <a:rPr lang="en-GB" dirty="0">
                <a:latin typeface="Arial" charset="0"/>
                <a:ea typeface="Arial" charset="0"/>
                <a:cs typeface="Arial" charset="0"/>
              </a:rPr>
              <a:t>Handwriting - modelling correct letter formation and pencil grip</a:t>
            </a:r>
          </a:p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Welcome to St. Jérôme Church of England Bilingual School</a:t>
            </a:r>
          </a:p>
        </p:txBody>
      </p:sp>
    </p:spTree>
    <p:extLst>
      <p:ext uri="{BB962C8B-B14F-4D97-AF65-F5344CB8AC3E}">
        <p14:creationId xmlns:p14="http://schemas.microsoft.com/office/powerpoint/2010/main" val="16899281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rebuchet MS" charset="0"/>
                <a:ea typeface="Trebuchet MS" charset="0"/>
                <a:cs typeface="Trebuchet MS" charset="0"/>
              </a:rPr>
              <a:t>Understanding the World</a:t>
            </a:r>
            <a:endParaRPr lang="en-US" dirty="0"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Char char="•"/>
              <a:defRPr/>
            </a:pPr>
            <a:r>
              <a:rPr lang="en-GB" sz="2800" dirty="0">
                <a:latin typeface="Arial" charset="0"/>
                <a:ea typeface="Arial" charset="0"/>
                <a:cs typeface="Arial" charset="0"/>
              </a:rPr>
              <a:t>People and Communities</a:t>
            </a:r>
          </a:p>
          <a:p>
            <a:pPr>
              <a:buFont typeface="Arial" charset="0"/>
              <a:buChar char="•"/>
              <a:defRPr/>
            </a:pPr>
            <a:r>
              <a:rPr lang="en-GB" sz="2800" dirty="0">
                <a:latin typeface="Arial" charset="0"/>
                <a:ea typeface="Arial" charset="0"/>
                <a:cs typeface="Arial" charset="0"/>
              </a:rPr>
              <a:t>The World </a:t>
            </a:r>
          </a:p>
          <a:p>
            <a:pPr>
              <a:buFont typeface="Arial" charset="0"/>
              <a:buChar char="•"/>
              <a:defRPr/>
            </a:pPr>
            <a:r>
              <a:rPr lang="en-GB" sz="2800" dirty="0">
                <a:latin typeface="Arial" charset="0"/>
                <a:ea typeface="Arial" charset="0"/>
                <a:cs typeface="Arial" charset="0"/>
              </a:rPr>
              <a:t>Technology</a:t>
            </a:r>
          </a:p>
          <a:p>
            <a:pPr>
              <a:buFont typeface="Arial" charset="0"/>
              <a:buChar char="•"/>
              <a:defRPr/>
            </a:pPr>
            <a:r>
              <a:rPr lang="en-GB" sz="2800" dirty="0">
                <a:latin typeface="Arial" charset="0"/>
                <a:ea typeface="Arial" charset="0"/>
                <a:cs typeface="Arial" charset="0"/>
              </a:rPr>
              <a:t>RE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Welcome to St. </a:t>
            </a:r>
            <a:r>
              <a:rPr lang="en-GB" dirty="0" err="1"/>
              <a:t>Jérôme</a:t>
            </a:r>
            <a:r>
              <a:rPr lang="en-GB" dirty="0"/>
              <a:t> Church of England Bilingual School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152" y="279227"/>
            <a:ext cx="2808312" cy="30860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4488" y="3789040"/>
            <a:ext cx="3593976" cy="23121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5042" y="3321054"/>
            <a:ext cx="2027932" cy="2780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9260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rebuchet MS" charset="0"/>
                <a:ea typeface="Trebuchet MS" charset="0"/>
                <a:cs typeface="Trebuchet MS" charset="0"/>
              </a:rPr>
              <a:t>Expressive Arts and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268760"/>
            <a:ext cx="8424936" cy="5112568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  <a:defRPr/>
            </a:pPr>
            <a:r>
              <a:rPr lang="en-GB" sz="2800" dirty="0">
                <a:latin typeface="Arial" charset="0"/>
                <a:ea typeface="Arial" charset="0"/>
                <a:cs typeface="Arial" charset="0"/>
              </a:rPr>
              <a:t>Being imaginative</a:t>
            </a:r>
          </a:p>
          <a:p>
            <a:pPr>
              <a:buFont typeface="Arial" charset="0"/>
              <a:buChar char="•"/>
              <a:defRPr/>
            </a:pPr>
            <a:endParaRPr lang="en-GB" sz="2800" dirty="0">
              <a:latin typeface="Arial" charset="0"/>
              <a:ea typeface="Arial" charset="0"/>
              <a:cs typeface="Arial" charset="0"/>
            </a:endParaRPr>
          </a:p>
          <a:p>
            <a:pPr>
              <a:buFont typeface="Arial" charset="0"/>
              <a:buChar char="•"/>
              <a:defRPr/>
            </a:pPr>
            <a:endParaRPr lang="en-GB" sz="2800" dirty="0">
              <a:latin typeface="Arial" charset="0"/>
              <a:ea typeface="Arial" charset="0"/>
              <a:cs typeface="Arial" charset="0"/>
            </a:endParaRPr>
          </a:p>
          <a:p>
            <a:pPr>
              <a:buFont typeface="Arial" charset="0"/>
              <a:buChar char="•"/>
              <a:defRPr/>
            </a:pPr>
            <a:endParaRPr lang="en-GB" sz="2800" dirty="0">
              <a:latin typeface="Arial" charset="0"/>
              <a:ea typeface="Arial" charset="0"/>
              <a:cs typeface="Arial" charset="0"/>
            </a:endParaRPr>
          </a:p>
          <a:p>
            <a:pPr>
              <a:buFont typeface="Arial" charset="0"/>
              <a:buChar char="•"/>
              <a:defRPr/>
            </a:pPr>
            <a:r>
              <a:rPr lang="en-GB" sz="2800" dirty="0">
                <a:latin typeface="Arial" charset="0"/>
                <a:ea typeface="Arial" charset="0"/>
                <a:cs typeface="Arial" charset="0"/>
              </a:rPr>
              <a:t>Exploring and using media and materials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3008" y="1268760"/>
            <a:ext cx="2711887" cy="20383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3008" y="3933056"/>
            <a:ext cx="2779272" cy="208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303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Trebuchet MS" charset="0"/>
                <a:ea typeface="Trebuchet MS" charset="0"/>
                <a:cs typeface="Trebuchet MS" charset="0"/>
              </a:rPr>
              <a:t>Welcome to Reception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Renoir class - </a:t>
            </a:r>
            <a:r>
              <a:rPr lang="en-US" sz="2800" dirty="0" err="1">
                <a:latin typeface="Arial" charset="0"/>
                <a:ea typeface="Arial" charset="0"/>
                <a:cs typeface="Arial" charset="0"/>
              </a:rPr>
              <a:t>Mrs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 Bowerman, Miss Castle and Madame Mills. </a:t>
            </a:r>
          </a:p>
          <a:p>
            <a:endParaRPr lang="en-US" sz="28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Monet class - </a:t>
            </a:r>
            <a:r>
              <a:rPr lang="en-US" sz="2800" dirty="0" err="1">
                <a:latin typeface="Arial" charset="0"/>
                <a:ea typeface="Arial" charset="0"/>
                <a:cs typeface="Arial" charset="0"/>
              </a:rPr>
              <a:t>Mrs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 Thana, </a:t>
            </a:r>
            <a:r>
              <a:rPr lang="en-US" sz="2800" dirty="0" err="1">
                <a:latin typeface="Arial" charset="0"/>
                <a:ea typeface="Arial" charset="0"/>
                <a:cs typeface="Arial" charset="0"/>
              </a:rPr>
              <a:t>Mrs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 Peters, Madame Fritz and Miss Buxton. 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Welcome to St. Jérôme Church of England Bilingual School</a:t>
            </a:r>
          </a:p>
        </p:txBody>
      </p:sp>
    </p:spTree>
    <p:extLst>
      <p:ext uri="{BB962C8B-B14F-4D97-AF65-F5344CB8AC3E}">
        <p14:creationId xmlns:p14="http://schemas.microsoft.com/office/powerpoint/2010/main" val="2691064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</a:t>
            </a:r>
            <a:r>
              <a:rPr lang="en-US" dirty="0">
                <a:latin typeface="Trebuchet MS" charset="0"/>
                <a:ea typeface="Trebuchet MS" charset="0"/>
                <a:cs typeface="Trebuchet MS" charset="0"/>
              </a:rPr>
              <a:t>UW/EAD - How can you help?</a:t>
            </a:r>
            <a:endParaRPr lang="en-GB" dirty="0"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  <a:defRPr/>
            </a:pPr>
            <a:r>
              <a:rPr lang="en-GB" sz="2400" dirty="0">
                <a:latin typeface="Arial" charset="0"/>
                <a:ea typeface="Arial" charset="0"/>
                <a:cs typeface="Arial" charset="0"/>
              </a:rPr>
              <a:t>Talk with your child about the places they go and things they see in the world around them.  Help them to incorporate their knowledge into their imaginative play.</a:t>
            </a:r>
          </a:p>
          <a:p>
            <a:pPr>
              <a:buFont typeface="Arial" charset="0"/>
              <a:buChar char="•"/>
              <a:defRPr/>
            </a:pPr>
            <a:r>
              <a:rPr lang="en-GB" sz="2400" dirty="0">
                <a:latin typeface="Arial" charset="0"/>
                <a:ea typeface="Arial" charset="0"/>
                <a:cs typeface="Arial" charset="0"/>
              </a:rPr>
              <a:t>Answering and asking questions - What if…? Why do you think…? How did you…?</a:t>
            </a:r>
          </a:p>
          <a:p>
            <a:pPr>
              <a:buFont typeface="Arial" charset="0"/>
              <a:buChar char="•"/>
              <a:defRPr/>
            </a:pPr>
            <a:r>
              <a:rPr lang="en-GB" sz="2400" dirty="0">
                <a:latin typeface="Arial" charset="0"/>
                <a:ea typeface="Arial" charset="0"/>
                <a:cs typeface="Arial" charset="0"/>
              </a:rPr>
              <a:t>Letting children join in with everyday activities - washing up, cooking, shopping, helping in the garden etc.</a:t>
            </a:r>
          </a:p>
          <a:p>
            <a:pPr>
              <a:buFont typeface="Arial" charset="0"/>
              <a:buChar char="•"/>
              <a:defRPr/>
            </a:pPr>
            <a:r>
              <a:rPr lang="en-GB" sz="2400" dirty="0">
                <a:latin typeface="Arial" charset="0"/>
                <a:ea typeface="Arial" charset="0"/>
                <a:cs typeface="Arial" charset="0"/>
              </a:rPr>
              <a:t>Listen to music, thinking about the rhythms and patterns.</a:t>
            </a:r>
          </a:p>
          <a:p>
            <a:pPr>
              <a:buFont typeface="Arial" charset="0"/>
              <a:buChar char="•"/>
              <a:defRPr/>
            </a:pPr>
            <a:r>
              <a:rPr lang="en-GB" sz="2400" dirty="0">
                <a:latin typeface="Arial" charset="0"/>
                <a:ea typeface="Arial" charset="0"/>
                <a:cs typeface="Arial" charset="0"/>
              </a:rPr>
              <a:t>Help your children use ICT - CD players, mobile phones, iPads, computers etc.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8198"/>
            <a:ext cx="999027" cy="962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72773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>
                <a:latin typeface="Trebuchet MS" charset="0"/>
                <a:ea typeface="Trebuchet MS" charset="0"/>
                <a:cs typeface="Trebuchet MS" charset="0"/>
              </a:rPr>
              <a:t>En</a:t>
            </a:r>
            <a:r>
              <a:rPr lang="en-US" dirty="0"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en-US" dirty="0" err="1">
                <a:latin typeface="Trebuchet MS" charset="0"/>
                <a:ea typeface="Trebuchet MS" charset="0"/>
                <a:cs typeface="Trebuchet MS" charset="0"/>
              </a:rPr>
              <a:t>français</a:t>
            </a:r>
            <a:r>
              <a:rPr lang="en-US" dirty="0">
                <a:latin typeface="Trebuchet MS" charset="0"/>
                <a:ea typeface="Trebuchet MS" charset="0"/>
                <a:cs typeface="Trebuchet MS" charset="0"/>
              </a:rPr>
              <a:t> 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529291"/>
            <a:ext cx="8424936" cy="4131957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Introduced for classroom routines</a:t>
            </a:r>
          </a:p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Lessons with “</a:t>
            </a:r>
            <a:r>
              <a:rPr lang="en-US" sz="2800" dirty="0" err="1">
                <a:latin typeface="Arial" charset="0"/>
                <a:ea typeface="Arial" charset="0"/>
                <a:cs typeface="Arial" charset="0"/>
              </a:rPr>
              <a:t>Camembear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” in small group</a:t>
            </a:r>
          </a:p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Bilingual specific input based on the French </a:t>
            </a:r>
            <a:r>
              <a:rPr lang="en-US" sz="2800" dirty="0" err="1">
                <a:latin typeface="Arial" charset="0"/>
                <a:ea typeface="Arial" charset="0"/>
                <a:cs typeface="Arial" charset="0"/>
              </a:rPr>
              <a:t>programme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 of studies</a:t>
            </a:r>
          </a:p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Videos recorded of acquired songs and expressions</a:t>
            </a:r>
          </a:p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Be encouraging, congratulate and share with us!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Welcome to St. Jérôme Church of England Bilingual School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16" y="124774"/>
            <a:ext cx="1373580" cy="14045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4288" y="81671"/>
            <a:ext cx="1835161" cy="183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7207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900" dirty="0">
                <a:solidFill>
                  <a:srgbClr val="304FA2"/>
                </a:solidFill>
                <a:latin typeface="Trebuchet MS" charset="0"/>
                <a:ea typeface="Trebuchet MS" charset="0"/>
                <a:cs typeface="Trebuchet MS" charset="0"/>
              </a:rPr>
              <a:t>What will my child bring home?</a:t>
            </a:r>
            <a:br>
              <a:rPr lang="en-GB" sz="4000" dirty="0"/>
            </a:br>
            <a:endParaRPr lang="en-GB" sz="4000" dirty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68313" y="981075"/>
            <a:ext cx="8229600" cy="56165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endParaRPr lang="en-GB" sz="500" b="1" dirty="0"/>
          </a:p>
          <a:p>
            <a:pPr>
              <a:buClr>
                <a:srgbClr val="FF0000"/>
              </a:buClr>
              <a:buFont typeface="Arial" charset="0"/>
              <a:buChar char="•"/>
              <a:defRPr/>
            </a:pPr>
            <a:r>
              <a:rPr lang="en-GB" dirty="0">
                <a:latin typeface="Calibri" pitchFamily="34" charset="0"/>
                <a:cs typeface="Calibri" pitchFamily="34" charset="0"/>
              </a:rPr>
              <a:t>Book Bag</a:t>
            </a:r>
          </a:p>
          <a:p>
            <a:pPr>
              <a:buClr>
                <a:srgbClr val="FF0000"/>
              </a:buClr>
              <a:buFont typeface="Arial" charset="0"/>
              <a:buChar char="•"/>
              <a:defRPr/>
            </a:pPr>
            <a:r>
              <a:rPr lang="en-GB" dirty="0">
                <a:latin typeface="Calibri" pitchFamily="34" charset="0"/>
                <a:cs typeface="Calibri" pitchFamily="34" charset="0"/>
              </a:rPr>
              <a:t>Reading Book</a:t>
            </a:r>
          </a:p>
          <a:p>
            <a:pPr>
              <a:buClr>
                <a:srgbClr val="FF0000"/>
              </a:buClr>
              <a:buFont typeface="Arial" charset="0"/>
              <a:buChar char="•"/>
              <a:defRPr/>
            </a:pPr>
            <a:r>
              <a:rPr lang="en-GB" dirty="0">
                <a:latin typeface="Calibri" pitchFamily="34" charset="0"/>
                <a:cs typeface="Calibri" pitchFamily="34" charset="0"/>
              </a:rPr>
              <a:t>Reading Diary</a:t>
            </a:r>
          </a:p>
          <a:p>
            <a:pPr>
              <a:buClr>
                <a:srgbClr val="FF0000"/>
              </a:buClr>
              <a:buFont typeface="Arial" charset="0"/>
              <a:buChar char="•"/>
              <a:defRPr/>
            </a:pPr>
            <a:r>
              <a:rPr lang="en-GB" dirty="0">
                <a:latin typeface="Calibri" pitchFamily="34" charset="0"/>
                <a:cs typeface="Calibri" pitchFamily="34" charset="0"/>
              </a:rPr>
              <a:t>Key words</a:t>
            </a:r>
          </a:p>
          <a:p>
            <a:pPr>
              <a:buClr>
                <a:srgbClr val="FF0000"/>
              </a:buClr>
              <a:buFont typeface="Arial" charset="0"/>
              <a:buChar char="•"/>
              <a:defRPr/>
            </a:pPr>
            <a:r>
              <a:rPr lang="en-GB" dirty="0">
                <a:latin typeface="Calibri" pitchFamily="34" charset="0"/>
                <a:cs typeface="Calibri" pitchFamily="34" charset="0"/>
              </a:rPr>
              <a:t>Letters</a:t>
            </a:r>
          </a:p>
          <a:p>
            <a:pPr>
              <a:buClr>
                <a:srgbClr val="FF0000"/>
              </a:buClr>
              <a:buFont typeface="Arial" charset="0"/>
              <a:buChar char="•"/>
              <a:defRPr/>
            </a:pPr>
            <a:r>
              <a:rPr lang="en-GB" dirty="0">
                <a:latin typeface="Calibri" pitchFamily="34" charset="0"/>
                <a:cs typeface="Calibri" pitchFamily="34" charset="0"/>
              </a:rPr>
              <a:t>Active Learning </a:t>
            </a:r>
          </a:p>
          <a:p>
            <a:pPr>
              <a:buClr>
                <a:srgbClr val="FF0000"/>
              </a:buClr>
              <a:buFont typeface="Arial" charset="0"/>
              <a:buChar char="•"/>
              <a:defRPr/>
            </a:pPr>
            <a:r>
              <a:rPr lang="en-GB" dirty="0">
                <a:latin typeface="Calibri" pitchFamily="34" charset="0"/>
                <a:cs typeface="Calibri" pitchFamily="34" charset="0"/>
              </a:rPr>
              <a:t>Other people’s clothes!</a:t>
            </a:r>
            <a:endParaRPr lang="en-GB" sz="2800" dirty="0">
              <a:latin typeface="Calibri" pitchFamily="34" charset="0"/>
              <a:cs typeface="Calibri" pitchFamily="34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endParaRPr lang="en-GB" sz="2800" dirty="0">
              <a:latin typeface="Calibri" pitchFamily="34" charset="0"/>
              <a:cs typeface="Calibri" pitchFamily="34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endParaRPr lang="en-GB" sz="2400" dirty="0">
              <a:latin typeface="Calibri" pitchFamily="34" charset="0"/>
              <a:cs typeface="Calibri" pitchFamily="34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endParaRPr lang="en-GB" sz="2400" dirty="0">
              <a:latin typeface="Calibri" pitchFamily="34" charset="0"/>
              <a:cs typeface="Calibri" pitchFamily="34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endParaRPr lang="en-GB" sz="2400" dirty="0">
              <a:latin typeface="Calibri" pitchFamily="34" charset="0"/>
              <a:cs typeface="Calibri" pitchFamily="34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r>
              <a:rPr lang="en-GB" sz="2400" dirty="0">
                <a:latin typeface="Calibri" pitchFamily="34" charset="0"/>
                <a:cs typeface="Calibri" pitchFamily="34" charset="0"/>
              </a:rPr>
              <a:t> 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en-GB" sz="500" b="1" dirty="0"/>
              <a:t> </a:t>
            </a:r>
          </a:p>
          <a:p>
            <a:pPr algn="ctr">
              <a:lnSpc>
                <a:spcPct val="80000"/>
              </a:lnSpc>
              <a:buFontTx/>
              <a:buNone/>
            </a:pPr>
            <a:endParaRPr lang="en-GB" sz="500" b="1" i="1" u="sng" dirty="0">
              <a:solidFill>
                <a:srgbClr val="CC0000"/>
              </a:solidFill>
            </a:endParaRPr>
          </a:p>
          <a:p>
            <a:pPr>
              <a:lnSpc>
                <a:spcPct val="80000"/>
              </a:lnSpc>
            </a:pPr>
            <a:endParaRPr lang="en-GB" sz="400" b="1" i="1" dirty="0"/>
          </a:p>
        </p:txBody>
      </p:sp>
      <p:pic>
        <p:nvPicPr>
          <p:cNvPr id="4" name="Picture 5" descr="S600394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69"/>
          <a:stretch/>
        </p:blipFill>
        <p:spPr bwMode="auto">
          <a:xfrm>
            <a:off x="4283968" y="1348210"/>
            <a:ext cx="3817051" cy="2659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20226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Welcome to St. Jérôme Church of England Bilingual School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9512" y="224857"/>
            <a:ext cx="8568952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Trebuchet MS" charset="0"/>
                <a:ea typeface="Trebuchet MS" charset="0"/>
                <a:cs typeface="Trebuchet MS" charset="0"/>
              </a:rPr>
              <a:t>What we expect from parents:</a:t>
            </a:r>
            <a:endParaRPr lang="is-IS" sz="3200" dirty="0">
              <a:latin typeface="Trebuchet MS" charset="0"/>
              <a:ea typeface="Trebuchet MS" charset="0"/>
              <a:cs typeface="Trebuchet MS" charset="0"/>
            </a:endParaRPr>
          </a:p>
          <a:p>
            <a:pPr marL="457200" indent="-457200">
              <a:buClr>
                <a:srgbClr val="FF0000"/>
              </a:buClr>
              <a:buFont typeface="Arial" charset="0"/>
              <a:buChar char="•"/>
            </a:pPr>
            <a:r>
              <a:rPr lang="en-US" sz="2600" dirty="0">
                <a:latin typeface="Arial" charset="0"/>
                <a:ea typeface="Arial" charset="0"/>
                <a:cs typeface="Arial" charset="0"/>
              </a:rPr>
              <a:t>To bring your child to school every day</a:t>
            </a:r>
          </a:p>
          <a:p>
            <a:pPr marL="457200" indent="-457200">
              <a:buClr>
                <a:srgbClr val="FF0000"/>
              </a:buClr>
              <a:buFont typeface="Arial" charset="0"/>
              <a:buChar char="•"/>
            </a:pPr>
            <a:r>
              <a:rPr lang="en-US" sz="2600" dirty="0">
                <a:latin typeface="Arial" charset="0"/>
                <a:ea typeface="Arial" charset="0"/>
                <a:cs typeface="Arial" charset="0"/>
              </a:rPr>
              <a:t>To be on time for school</a:t>
            </a:r>
          </a:p>
          <a:p>
            <a:pPr marL="457200" indent="-457200">
              <a:buClr>
                <a:srgbClr val="FF0000"/>
              </a:buClr>
              <a:buFont typeface="Arial" charset="0"/>
              <a:buChar char="•"/>
            </a:pPr>
            <a:r>
              <a:rPr lang="en-US" sz="2600" dirty="0">
                <a:latin typeface="Arial" charset="0"/>
                <a:ea typeface="Arial" charset="0"/>
                <a:cs typeface="Arial" charset="0"/>
              </a:rPr>
              <a:t>To ensure your child has correct, full school uniform</a:t>
            </a:r>
          </a:p>
          <a:p>
            <a:pPr marL="457200" indent="-457200">
              <a:buClr>
                <a:srgbClr val="FF0000"/>
              </a:buClr>
              <a:buFont typeface="Arial" charset="0"/>
              <a:buChar char="•"/>
            </a:pPr>
            <a:r>
              <a:rPr lang="is-IS" sz="2600" dirty="0">
                <a:latin typeface="Arial" charset="0"/>
                <a:ea typeface="Arial" charset="0"/>
                <a:cs typeface="Arial" charset="0"/>
              </a:rPr>
              <a:t>To label all items belonging to your child</a:t>
            </a:r>
            <a:endParaRPr lang="en-US" sz="2600" dirty="0">
              <a:latin typeface="Arial" charset="0"/>
              <a:ea typeface="Arial" charset="0"/>
              <a:cs typeface="Arial" charset="0"/>
            </a:endParaRPr>
          </a:p>
          <a:p>
            <a:pPr marL="457200" indent="-457200">
              <a:buClr>
                <a:srgbClr val="FF0000"/>
              </a:buClr>
              <a:buFont typeface="Arial" charset="0"/>
              <a:buChar char="•"/>
            </a:pPr>
            <a:r>
              <a:rPr lang="en-US" sz="2600" dirty="0">
                <a:latin typeface="Arial" charset="0"/>
                <a:ea typeface="Arial" charset="0"/>
                <a:cs typeface="Arial" charset="0"/>
              </a:rPr>
              <a:t>T</a:t>
            </a:r>
            <a:r>
              <a:rPr lang="is-IS" sz="2600" dirty="0">
                <a:latin typeface="Arial" charset="0"/>
                <a:ea typeface="Arial" charset="0"/>
                <a:cs typeface="Arial" charset="0"/>
              </a:rPr>
              <a:t>o ensure your child brings in a </a:t>
            </a:r>
            <a:r>
              <a:rPr lang="is-IS" sz="2600" u="sng" dirty="0">
                <a:latin typeface="Arial" charset="0"/>
                <a:ea typeface="Arial" charset="0"/>
                <a:cs typeface="Arial" charset="0"/>
              </a:rPr>
              <a:t>water</a:t>
            </a:r>
            <a:r>
              <a:rPr lang="is-IS" sz="2600" dirty="0">
                <a:latin typeface="Arial" charset="0"/>
                <a:ea typeface="Arial" charset="0"/>
                <a:cs typeface="Arial" charset="0"/>
              </a:rPr>
              <a:t> bottle</a:t>
            </a:r>
          </a:p>
          <a:p>
            <a:pPr marL="457200" indent="-457200">
              <a:buClr>
                <a:srgbClr val="FF0000"/>
              </a:buClr>
              <a:buFont typeface="Arial" charset="0"/>
              <a:buChar char="•"/>
            </a:pPr>
            <a:r>
              <a:rPr lang="is-IS" sz="2600" dirty="0">
                <a:latin typeface="Arial" charset="0"/>
                <a:ea typeface="Arial" charset="0"/>
                <a:cs typeface="Arial" charset="0"/>
              </a:rPr>
              <a:t>To bring in your child’s book bag every day</a:t>
            </a:r>
            <a:endParaRPr lang="en-US" sz="2600" dirty="0">
              <a:latin typeface="Arial" charset="0"/>
              <a:ea typeface="Arial" charset="0"/>
              <a:cs typeface="Arial" charset="0"/>
            </a:endParaRPr>
          </a:p>
          <a:p>
            <a:pPr marL="457200" indent="-457200">
              <a:buClr>
                <a:srgbClr val="FF0000"/>
              </a:buClr>
              <a:buFont typeface="Arial" charset="0"/>
              <a:buChar char="•"/>
            </a:pPr>
            <a:r>
              <a:rPr lang="en-US" sz="2600" dirty="0">
                <a:latin typeface="Arial" charset="0"/>
                <a:ea typeface="Arial" charset="0"/>
                <a:cs typeface="Arial" charset="0"/>
              </a:rPr>
              <a:t>To read with your child every night (and sign the record book)</a:t>
            </a:r>
          </a:p>
          <a:p>
            <a:pPr marL="457200" indent="-457200">
              <a:buClr>
                <a:srgbClr val="FF0000"/>
              </a:buClr>
              <a:buFont typeface="Arial" charset="0"/>
              <a:buChar char="•"/>
            </a:pPr>
            <a:r>
              <a:rPr lang="en-US" sz="2600" dirty="0">
                <a:latin typeface="Arial" charset="0"/>
                <a:ea typeface="Arial" charset="0"/>
                <a:cs typeface="Arial" charset="0"/>
              </a:rPr>
              <a:t>T</a:t>
            </a:r>
            <a:r>
              <a:rPr lang="is-IS" sz="2600" dirty="0">
                <a:latin typeface="Arial" charset="0"/>
                <a:ea typeface="Arial" charset="0"/>
                <a:cs typeface="Arial" charset="0"/>
              </a:rPr>
              <a:t>o order lunches in advance (and tell them what you have ordered for them)</a:t>
            </a:r>
          </a:p>
          <a:p>
            <a:pPr marL="457200" indent="-457200">
              <a:buClr>
                <a:srgbClr val="FF0000"/>
              </a:buClr>
              <a:buFont typeface="Arial" charset="0"/>
              <a:buChar char="•"/>
            </a:pPr>
            <a:r>
              <a:rPr lang="en-US" sz="2600" dirty="0">
                <a:latin typeface="Arial" charset="0"/>
                <a:ea typeface="Arial" charset="0"/>
                <a:cs typeface="Arial" charset="0"/>
              </a:rPr>
              <a:t>T</a:t>
            </a:r>
            <a:r>
              <a:rPr lang="is-IS" sz="2600" dirty="0">
                <a:latin typeface="Arial" charset="0"/>
                <a:ea typeface="Arial" charset="0"/>
                <a:cs typeface="Arial" charset="0"/>
              </a:rPr>
              <a:t>o ensure your child has correct, full school PE kit</a:t>
            </a:r>
          </a:p>
          <a:p>
            <a:pPr>
              <a:buClr>
                <a:srgbClr val="FF0000"/>
              </a:buClr>
            </a:pPr>
            <a:endParaRPr lang="is-IS" sz="2600" dirty="0"/>
          </a:p>
          <a:p>
            <a:pPr>
              <a:buClr>
                <a:srgbClr val="FF0000"/>
              </a:buClr>
            </a:pPr>
            <a:r>
              <a:rPr lang="is-IS" sz="2200" b="1" dirty="0"/>
              <a:t>If you have any issues or concerns, please do come and speak to us.</a:t>
            </a: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7307953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5" y="0"/>
            <a:ext cx="9144713" cy="685800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Welcome to St. Jérôme Church of England Bilingual School</a:t>
            </a:r>
          </a:p>
        </p:txBody>
      </p:sp>
    </p:spTree>
    <p:extLst>
      <p:ext uri="{BB962C8B-B14F-4D97-AF65-F5344CB8AC3E}">
        <p14:creationId xmlns:p14="http://schemas.microsoft.com/office/powerpoint/2010/main" val="12036912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Trebuchet MS" charset="0"/>
                <a:ea typeface="Trebuchet MS" charset="0"/>
                <a:cs typeface="Trebuchet MS" charset="0"/>
              </a:rPr>
              <a:t>Daily routine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124744"/>
            <a:ext cx="8640960" cy="5166965"/>
          </a:xfrm>
        </p:spPr>
        <p:txBody>
          <a:bodyPr>
            <a:normAutofit lnSpcReduction="10000"/>
          </a:bodyPr>
          <a:lstStyle/>
          <a:p>
            <a:r>
              <a:rPr lang="en-US" sz="1800" dirty="0">
                <a:latin typeface="Arial" charset="0"/>
                <a:ea typeface="Arial" charset="0"/>
                <a:cs typeface="Arial" charset="0"/>
              </a:rPr>
              <a:t>Soft start - children come and settle down with a book or quiet activity. </a:t>
            </a:r>
          </a:p>
          <a:p>
            <a:r>
              <a:rPr lang="en-US" sz="1800" dirty="0">
                <a:latin typeface="Arial" charset="0"/>
                <a:ea typeface="Arial" charset="0"/>
                <a:cs typeface="Arial" charset="0"/>
              </a:rPr>
              <a:t>Register and our morning prayer. </a:t>
            </a:r>
          </a:p>
          <a:p>
            <a:r>
              <a:rPr lang="en-US" sz="1800" dirty="0">
                <a:latin typeface="Arial" charset="0"/>
                <a:ea typeface="Arial" charset="0"/>
                <a:cs typeface="Arial" charset="0"/>
              </a:rPr>
              <a:t>Phonic / number carpet session. </a:t>
            </a:r>
          </a:p>
          <a:p>
            <a:r>
              <a:rPr lang="en-US" sz="1800" dirty="0">
                <a:latin typeface="Arial" charset="0"/>
                <a:ea typeface="Arial" charset="0"/>
                <a:cs typeface="Arial" charset="0"/>
              </a:rPr>
              <a:t>Focused activity with small groups of children - with free flow activities. </a:t>
            </a:r>
          </a:p>
          <a:p>
            <a:r>
              <a:rPr lang="en-US" sz="1800" dirty="0">
                <a:latin typeface="Arial" charset="0"/>
                <a:ea typeface="Arial" charset="0"/>
                <a:cs typeface="Arial" charset="0"/>
              </a:rPr>
              <a:t>Tidy up time.</a:t>
            </a:r>
          </a:p>
          <a:p>
            <a:r>
              <a:rPr lang="en-US" sz="1800" dirty="0">
                <a:latin typeface="Arial" charset="0"/>
                <a:ea typeface="Arial" charset="0"/>
                <a:cs typeface="Arial" charset="0"/>
              </a:rPr>
              <a:t>Collective worship. </a:t>
            </a:r>
          </a:p>
          <a:p>
            <a:r>
              <a:rPr lang="en-US" sz="1800" dirty="0">
                <a:latin typeface="Arial" charset="0"/>
                <a:ea typeface="Arial" charset="0"/>
                <a:cs typeface="Arial" charset="0"/>
              </a:rPr>
              <a:t>Focused activity with small groups of children - with free flow activities. </a:t>
            </a:r>
          </a:p>
          <a:p>
            <a:r>
              <a:rPr lang="en-US" sz="1800" dirty="0">
                <a:latin typeface="Arial" charset="0"/>
                <a:ea typeface="Arial" charset="0"/>
                <a:cs typeface="Arial" charset="0"/>
              </a:rPr>
              <a:t>Tidy up time, wash hands, toilet and getting ready for lunch. </a:t>
            </a:r>
          </a:p>
          <a:p>
            <a:r>
              <a:rPr lang="en-US" sz="1800" dirty="0">
                <a:latin typeface="Arial" charset="0"/>
                <a:ea typeface="Arial" charset="0"/>
                <a:cs typeface="Arial" charset="0"/>
              </a:rPr>
              <a:t>Lunchtime prayer.</a:t>
            </a:r>
          </a:p>
          <a:p>
            <a:r>
              <a:rPr lang="en-US" sz="1800" dirty="0">
                <a:latin typeface="Arial" charset="0"/>
                <a:ea typeface="Arial" charset="0"/>
                <a:cs typeface="Arial" charset="0"/>
              </a:rPr>
              <a:t>Lunchtime. </a:t>
            </a:r>
          </a:p>
          <a:p>
            <a:r>
              <a:rPr lang="en-US" sz="1800" dirty="0">
                <a:latin typeface="Arial" charset="0"/>
                <a:ea typeface="Arial" charset="0"/>
                <a:cs typeface="Arial" charset="0"/>
              </a:rPr>
              <a:t>Register and afternoon carpet session. </a:t>
            </a:r>
          </a:p>
          <a:p>
            <a:r>
              <a:rPr lang="en-US" sz="1800" dirty="0">
                <a:latin typeface="Arial" charset="0"/>
                <a:ea typeface="Arial" charset="0"/>
                <a:cs typeface="Arial" charset="0"/>
              </a:rPr>
              <a:t>Focused activity with small groups of children - with free flow. </a:t>
            </a:r>
          </a:p>
          <a:p>
            <a:r>
              <a:rPr lang="en-US" sz="1800" dirty="0">
                <a:latin typeface="Arial" charset="0"/>
                <a:ea typeface="Arial" charset="0"/>
                <a:cs typeface="Arial" charset="0"/>
              </a:rPr>
              <a:t>Tidy up time.</a:t>
            </a:r>
          </a:p>
          <a:p>
            <a:r>
              <a:rPr lang="en-US" sz="1800" dirty="0">
                <a:latin typeface="Arial" charset="0"/>
                <a:ea typeface="Arial" charset="0"/>
                <a:cs typeface="Arial" charset="0"/>
              </a:rPr>
              <a:t>Story and milk time.</a:t>
            </a:r>
          </a:p>
          <a:p>
            <a:r>
              <a:rPr lang="en-US" sz="1800" dirty="0">
                <a:latin typeface="Arial" charset="0"/>
                <a:ea typeface="Arial" charset="0"/>
                <a:cs typeface="Arial" charset="0"/>
              </a:rPr>
              <a:t>Getting ready to go home. </a:t>
            </a:r>
          </a:p>
          <a:p>
            <a:r>
              <a:rPr lang="en-US" sz="1800" dirty="0">
                <a:latin typeface="Arial" charset="0"/>
                <a:ea typeface="Arial" charset="0"/>
                <a:cs typeface="Arial" charset="0"/>
              </a:rPr>
              <a:t>End of day prayer.</a:t>
            </a:r>
          </a:p>
          <a:p>
            <a:r>
              <a:rPr lang="en-US" sz="1800" dirty="0">
                <a:latin typeface="Arial" charset="0"/>
                <a:ea typeface="Arial" charset="0"/>
                <a:cs typeface="Arial" charset="0"/>
              </a:rPr>
              <a:t>Home time.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Welcome to St. Jérôme Church of England Bilingual School</a:t>
            </a:r>
          </a:p>
        </p:txBody>
      </p:sp>
    </p:spTree>
    <p:extLst>
      <p:ext uri="{BB962C8B-B14F-4D97-AF65-F5344CB8AC3E}">
        <p14:creationId xmlns:p14="http://schemas.microsoft.com/office/powerpoint/2010/main" val="19037595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640960" cy="850106"/>
          </a:xfrm>
        </p:spPr>
        <p:txBody>
          <a:bodyPr>
            <a:normAutofit fontScale="90000"/>
          </a:bodyPr>
          <a:lstStyle/>
          <a:p>
            <a:r>
              <a:rPr lang="en-GB" altLang="ja-JP" dirty="0">
                <a:latin typeface="Trebuchet MS" charset="0"/>
                <a:ea typeface="Trebuchet MS" charset="0"/>
                <a:cs typeface="Trebuchet MS" charset="0"/>
              </a:rPr>
              <a:t>7 Areas of Learning from Development Matters</a:t>
            </a:r>
            <a:endParaRPr lang="en-US" dirty="0"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268760"/>
            <a:ext cx="8424936" cy="5022949"/>
          </a:xfrm>
        </p:spPr>
        <p:txBody>
          <a:bodyPr>
            <a:normAutofit fontScale="77500" lnSpcReduction="20000"/>
          </a:bodyPr>
          <a:lstStyle/>
          <a:p>
            <a:pPr>
              <a:tabLst>
                <a:tab pos="457200" algn="l"/>
              </a:tabLst>
            </a:pPr>
            <a:r>
              <a:rPr lang="en-GB" altLang="ja-JP" dirty="0">
                <a:latin typeface="Arial" charset="0"/>
                <a:ea typeface="Arial" charset="0"/>
                <a:cs typeface="Arial" charset="0"/>
              </a:rPr>
              <a:t>The </a:t>
            </a:r>
            <a:r>
              <a:rPr lang="en-GB" altLang="ja-JP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3 prime areas </a:t>
            </a:r>
            <a:r>
              <a:rPr lang="en-GB" altLang="ja-JP" dirty="0">
                <a:latin typeface="Arial" charset="0"/>
                <a:ea typeface="Arial" charset="0"/>
                <a:cs typeface="Arial" charset="0"/>
              </a:rPr>
              <a:t>are: </a:t>
            </a:r>
          </a:p>
          <a:p>
            <a:pPr>
              <a:tabLst>
                <a:tab pos="457200" algn="l"/>
              </a:tabLst>
            </a:pPr>
            <a:endParaRPr lang="en-GB" altLang="ja-JP" dirty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  <a:tabLst>
                <a:tab pos="457200" algn="l"/>
              </a:tabLst>
            </a:pPr>
            <a:r>
              <a:rPr lang="en-US" altLang="ja-JP" dirty="0">
                <a:latin typeface="Arial" charset="0"/>
                <a:ea typeface="Arial" charset="0"/>
                <a:cs typeface="Arial" charset="0"/>
              </a:rPr>
              <a:t>1. Personal, Social and Emotional Development</a:t>
            </a:r>
          </a:p>
          <a:p>
            <a:pPr marL="0" indent="0">
              <a:buNone/>
              <a:tabLst>
                <a:tab pos="457200" algn="l"/>
              </a:tabLst>
            </a:pPr>
            <a:r>
              <a:rPr lang="en-US" altLang="ja-JP" dirty="0">
                <a:latin typeface="Arial" charset="0"/>
                <a:ea typeface="Arial" charset="0"/>
                <a:cs typeface="Arial" charset="0"/>
              </a:rPr>
              <a:t>2. Physical Development</a:t>
            </a:r>
            <a:endParaRPr lang="en-GB" altLang="ja-JP" dirty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  <a:tabLst>
                <a:tab pos="457200" algn="l"/>
              </a:tabLst>
            </a:pPr>
            <a:r>
              <a:rPr lang="en-US" altLang="ja-JP" dirty="0">
                <a:latin typeface="Arial" charset="0"/>
                <a:ea typeface="Arial" charset="0"/>
                <a:cs typeface="Arial" charset="0"/>
              </a:rPr>
              <a:t>3. Communication and Language</a:t>
            </a:r>
            <a:endParaRPr lang="en-GB" altLang="ja-JP" dirty="0">
              <a:latin typeface="Arial" charset="0"/>
              <a:ea typeface="Arial" charset="0"/>
              <a:cs typeface="Arial" charset="0"/>
            </a:endParaRPr>
          </a:p>
          <a:p>
            <a:pPr>
              <a:tabLst>
                <a:tab pos="457200" algn="l"/>
              </a:tabLst>
            </a:pPr>
            <a:endParaRPr lang="en-GB" altLang="ja-JP" sz="2800" dirty="0">
              <a:latin typeface="Arial" charset="0"/>
              <a:ea typeface="Arial" charset="0"/>
              <a:cs typeface="Arial" charset="0"/>
            </a:endParaRPr>
          </a:p>
          <a:p>
            <a:pPr>
              <a:tabLst>
                <a:tab pos="457200" algn="l"/>
              </a:tabLst>
            </a:pPr>
            <a:r>
              <a:rPr lang="en-GB" altLang="ja-JP" dirty="0">
                <a:latin typeface="Arial" charset="0"/>
                <a:ea typeface="Arial" charset="0"/>
                <a:cs typeface="Arial" charset="0"/>
              </a:rPr>
              <a:t>As children grow, the prime areas will help them to develop skills in </a:t>
            </a:r>
            <a:r>
              <a:rPr lang="en-GB" altLang="ja-JP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4 specific areas. </a:t>
            </a:r>
            <a:r>
              <a:rPr lang="en-GB" altLang="ja-JP" dirty="0">
                <a:latin typeface="Arial" charset="0"/>
                <a:ea typeface="Arial" charset="0"/>
                <a:cs typeface="Arial" charset="0"/>
              </a:rPr>
              <a:t>These are: </a:t>
            </a:r>
          </a:p>
          <a:p>
            <a:pPr>
              <a:tabLst>
                <a:tab pos="457200" algn="l"/>
              </a:tabLst>
            </a:pPr>
            <a:endParaRPr lang="en-GB" altLang="ja-JP" dirty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  <a:tabLst>
                <a:tab pos="457200" algn="l"/>
              </a:tabLst>
            </a:pPr>
            <a:r>
              <a:rPr lang="en-US" altLang="ja-JP" dirty="0">
                <a:latin typeface="Arial" charset="0"/>
                <a:ea typeface="Arial" charset="0"/>
                <a:cs typeface="Arial" charset="0"/>
              </a:rPr>
              <a:t>1. Mathematics</a:t>
            </a:r>
            <a:endParaRPr lang="en-GB" altLang="ja-JP" dirty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  <a:tabLst>
                <a:tab pos="457200" algn="l"/>
              </a:tabLst>
            </a:pPr>
            <a:r>
              <a:rPr lang="en-US" altLang="ja-JP" dirty="0">
                <a:latin typeface="Arial" charset="0"/>
                <a:ea typeface="Arial" charset="0"/>
                <a:cs typeface="Arial" charset="0"/>
              </a:rPr>
              <a:t>2. Literacy</a:t>
            </a:r>
            <a:endParaRPr lang="en-GB" altLang="ja-JP" dirty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  <a:tabLst>
                <a:tab pos="457200" algn="l"/>
              </a:tabLst>
            </a:pPr>
            <a:r>
              <a:rPr lang="en-US" altLang="ja-JP" dirty="0">
                <a:latin typeface="Arial" charset="0"/>
                <a:ea typeface="Arial" charset="0"/>
                <a:cs typeface="Arial" charset="0"/>
              </a:rPr>
              <a:t>3. Understanding the World</a:t>
            </a:r>
            <a:endParaRPr lang="en-GB" altLang="ja-JP" dirty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  <a:tabLst>
                <a:tab pos="457200" algn="l"/>
              </a:tabLst>
            </a:pPr>
            <a:r>
              <a:rPr lang="en-US" altLang="ja-JP" dirty="0">
                <a:latin typeface="Arial" charset="0"/>
                <a:ea typeface="Arial" charset="0"/>
                <a:cs typeface="Arial" charset="0"/>
              </a:rPr>
              <a:t>4. Expressive Arts and Design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Welcome to St. Jérôme Church of England Bilingual School</a:t>
            </a:r>
          </a:p>
        </p:txBody>
      </p:sp>
    </p:spTree>
    <p:extLst>
      <p:ext uri="{BB962C8B-B14F-4D97-AF65-F5344CB8AC3E}">
        <p14:creationId xmlns:p14="http://schemas.microsoft.com/office/powerpoint/2010/main" val="1674015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640960" cy="850106"/>
          </a:xfrm>
        </p:spPr>
        <p:txBody>
          <a:bodyPr>
            <a:noAutofit/>
          </a:bodyPr>
          <a:lstStyle/>
          <a:p>
            <a:br>
              <a:rPr lang="en-GB" dirty="0">
                <a:latin typeface="Trebuchet MS" charset="0"/>
                <a:ea typeface="Trebuchet MS" charset="0"/>
                <a:cs typeface="Trebuchet MS" charset="0"/>
              </a:rPr>
            </a:br>
            <a:r>
              <a:rPr lang="en-GB" dirty="0">
                <a:latin typeface="Trebuchet MS" charset="0"/>
                <a:ea typeface="Trebuchet MS" charset="0"/>
                <a:cs typeface="Trebuchet MS" charset="0"/>
              </a:rPr>
              <a:t>Personal, Social and Emotional Development</a:t>
            </a:r>
            <a:br>
              <a:rPr lang="en-GB" dirty="0">
                <a:latin typeface="Trebuchet MS" charset="0"/>
                <a:ea typeface="Trebuchet MS" charset="0"/>
                <a:cs typeface="Trebuchet MS" charset="0"/>
              </a:rPr>
            </a:br>
            <a:endParaRPr lang="en-GB" dirty="0"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Char char="•"/>
              <a:defRPr/>
            </a:pPr>
            <a:r>
              <a:rPr lang="en-GB" sz="2800" dirty="0">
                <a:latin typeface="Arial" charset="0"/>
                <a:ea typeface="Arial" charset="0"/>
                <a:cs typeface="Arial" charset="0"/>
              </a:rPr>
              <a:t>Making relationships</a:t>
            </a:r>
          </a:p>
          <a:p>
            <a:pPr>
              <a:buFont typeface="Arial" charset="0"/>
              <a:buChar char="•"/>
              <a:defRPr/>
            </a:pPr>
            <a:r>
              <a:rPr lang="en-GB" sz="2800" dirty="0">
                <a:latin typeface="Arial" charset="0"/>
                <a:ea typeface="Arial" charset="0"/>
                <a:cs typeface="Arial" charset="0"/>
              </a:rPr>
              <a:t>Self confidence and self awareness</a:t>
            </a:r>
          </a:p>
          <a:p>
            <a:pPr>
              <a:buFont typeface="Arial" charset="0"/>
              <a:buChar char="•"/>
              <a:defRPr/>
            </a:pPr>
            <a:r>
              <a:rPr lang="en-GB" sz="2800" dirty="0">
                <a:latin typeface="Arial" charset="0"/>
                <a:ea typeface="Arial" charset="0"/>
                <a:cs typeface="Arial" charset="0"/>
              </a:rPr>
              <a:t>Managing feelings and behaviour</a:t>
            </a:r>
          </a:p>
          <a:p>
            <a:pPr marL="0" indent="0">
              <a:buNone/>
            </a:pPr>
            <a:endParaRPr lang="en-GB" sz="3000" dirty="0">
              <a:latin typeface="Comic Sans MS" pitchFamily="66" charset="0"/>
            </a:endParaRPr>
          </a:p>
          <a:p>
            <a:endParaRPr lang="en-GB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928" y="3356992"/>
            <a:ext cx="3298052" cy="28802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3501008"/>
            <a:ext cx="2220838" cy="2961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55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latin typeface="Trebuchet MS" charset="0"/>
                <a:ea typeface="Trebuchet MS" charset="0"/>
                <a:cs typeface="Trebuchet MS" charset="0"/>
              </a:rPr>
              <a:t>How are the children being independent?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GB" sz="44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What helps them play cooperatively?</a:t>
            </a:r>
          </a:p>
        </p:txBody>
      </p:sp>
    </p:spTree>
    <p:extLst>
      <p:ext uri="{BB962C8B-B14F-4D97-AF65-F5344CB8AC3E}">
        <p14:creationId xmlns:p14="http://schemas.microsoft.com/office/powerpoint/2010/main" val="5701524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rebuchet MS" charset="0"/>
                <a:ea typeface="Trebuchet MS" charset="0"/>
                <a:cs typeface="Trebuchet MS" charset="0"/>
              </a:rPr>
              <a:t>PSED - How you can help?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412776"/>
            <a:ext cx="8424936" cy="4320481"/>
          </a:xfrm>
        </p:spPr>
        <p:txBody>
          <a:bodyPr/>
          <a:lstStyle/>
          <a:p>
            <a:pPr>
              <a:buFont typeface="Arial" charset="0"/>
              <a:buChar char="•"/>
              <a:defRPr/>
            </a:pPr>
            <a:r>
              <a:rPr lang="en-GB" sz="2800" dirty="0">
                <a:latin typeface="Arial" charset="0"/>
                <a:ea typeface="Arial" charset="0"/>
                <a:cs typeface="Arial" charset="0"/>
              </a:rPr>
              <a:t>Playing games which encourage sharing and turn taking will help your child to build their social skills</a:t>
            </a:r>
          </a:p>
          <a:p>
            <a:pPr>
              <a:buFont typeface="Arial" charset="0"/>
              <a:buChar char="•"/>
              <a:defRPr/>
            </a:pPr>
            <a:r>
              <a:rPr lang="en-GB" sz="2800" dirty="0">
                <a:latin typeface="Arial" charset="0"/>
                <a:ea typeface="Arial" charset="0"/>
                <a:cs typeface="Arial" charset="0"/>
              </a:rPr>
              <a:t>Being independent by making choices and trying new activities</a:t>
            </a:r>
          </a:p>
          <a:p>
            <a:pPr>
              <a:buFont typeface="Arial" charset="0"/>
              <a:buChar char="•"/>
              <a:defRPr/>
            </a:pPr>
            <a:r>
              <a:rPr lang="en-GB" sz="2800" dirty="0">
                <a:latin typeface="Arial" charset="0"/>
                <a:ea typeface="Arial" charset="0"/>
                <a:cs typeface="Arial" charset="0"/>
              </a:rPr>
              <a:t>Using language to express how they are thinking and feeling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Welcome to St. Jérôme Church of England Bilingual School</a:t>
            </a:r>
          </a:p>
        </p:txBody>
      </p:sp>
    </p:spTree>
    <p:extLst>
      <p:ext uri="{BB962C8B-B14F-4D97-AF65-F5344CB8AC3E}">
        <p14:creationId xmlns:p14="http://schemas.microsoft.com/office/powerpoint/2010/main" val="14185842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rebuchet MS" charset="0"/>
                <a:ea typeface="Trebuchet MS" charset="0"/>
                <a:cs typeface="Trebuchet MS" charset="0"/>
              </a:rPr>
              <a:t>Physical Development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268760"/>
            <a:ext cx="8424936" cy="5589240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  <a:defRPr/>
            </a:pPr>
            <a:r>
              <a:rPr lang="en-GB" sz="2800" dirty="0">
                <a:latin typeface="Arial" charset="0"/>
                <a:ea typeface="Arial" charset="0"/>
                <a:cs typeface="Arial" charset="0"/>
              </a:rPr>
              <a:t>Moving &amp; Handling</a:t>
            </a:r>
          </a:p>
          <a:p>
            <a:pPr>
              <a:buFont typeface="Arial" charset="0"/>
              <a:buChar char="•"/>
              <a:defRPr/>
            </a:pPr>
            <a:r>
              <a:rPr lang="en-GB" sz="2800" dirty="0">
                <a:latin typeface="Arial" charset="0"/>
                <a:ea typeface="Arial" charset="0"/>
                <a:cs typeface="Arial" charset="0"/>
              </a:rPr>
              <a:t>Health &amp; Self Care</a:t>
            </a:r>
          </a:p>
          <a:p>
            <a:pPr marL="0" indent="0">
              <a:buNone/>
              <a:defRPr/>
            </a:pPr>
            <a:endParaRPr lang="en-GB" dirty="0"/>
          </a:p>
          <a:p>
            <a:pPr marL="0" indent="0">
              <a:buNone/>
              <a:defRPr/>
            </a:pPr>
            <a:endParaRPr lang="en-GB" dirty="0"/>
          </a:p>
          <a:p>
            <a:pPr marL="0" indent="0">
              <a:buNone/>
            </a:pPr>
            <a:endParaRPr lang="en-GB" dirty="0">
              <a:latin typeface="Comic Sans MS" pitchFamily="66" charset="0"/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8" name="Picture 7" descr="http://www.emillustration.co.uk/blog/images/Climbing-Tree.jpg">
            <a:hlinkClick r:id="rId2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98" y="4725144"/>
            <a:ext cx="2016224" cy="1512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2080" y="836712"/>
            <a:ext cx="3076585" cy="24208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2040" y="3645024"/>
            <a:ext cx="2493144" cy="24931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565" y="2636912"/>
            <a:ext cx="3200355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364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rebuchet MS" charset="0"/>
                <a:ea typeface="Trebuchet MS" charset="0"/>
                <a:cs typeface="Trebuchet MS" charset="0"/>
              </a:rPr>
              <a:t>PD - How can you help?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340768"/>
            <a:ext cx="8424936" cy="4392489"/>
          </a:xfrm>
        </p:spPr>
        <p:txBody>
          <a:bodyPr/>
          <a:lstStyle/>
          <a:p>
            <a:pPr>
              <a:buFont typeface="Arial" charset="0"/>
              <a:buChar char="•"/>
              <a:defRPr/>
            </a:pPr>
            <a:r>
              <a:rPr lang="en-GB" sz="2800" dirty="0">
                <a:latin typeface="Arial" charset="0"/>
                <a:ea typeface="Arial" charset="0"/>
                <a:cs typeface="Arial" charset="0"/>
              </a:rPr>
              <a:t>Give children time to run, jump, climb and play outdoors</a:t>
            </a:r>
          </a:p>
          <a:p>
            <a:pPr>
              <a:buFont typeface="Arial" charset="0"/>
              <a:buChar char="•"/>
              <a:defRPr/>
            </a:pPr>
            <a:r>
              <a:rPr lang="en-GB" sz="2800" dirty="0">
                <a:latin typeface="Arial" charset="0"/>
                <a:ea typeface="Arial" charset="0"/>
                <a:cs typeface="Arial" charset="0"/>
              </a:rPr>
              <a:t>Encourage children in activities such as building, drawing, threading beads or filling and emptying containers in the water –  all of which develop fine motor skills</a:t>
            </a:r>
          </a:p>
          <a:p>
            <a:pPr>
              <a:buFont typeface="Arial" charset="0"/>
              <a:buChar char="•"/>
              <a:defRPr/>
            </a:pPr>
            <a:r>
              <a:rPr lang="en-GB" sz="2800" dirty="0">
                <a:latin typeface="Arial" charset="0"/>
                <a:ea typeface="Arial" charset="0"/>
                <a:cs typeface="Arial" charset="0"/>
              </a:rPr>
              <a:t>Talk about how to be healthy</a:t>
            </a:r>
            <a:endParaRPr lang="en-US" sz="2800" dirty="0">
              <a:latin typeface="Arial" charset="0"/>
              <a:ea typeface="Arial" charset="0"/>
              <a:cs typeface="Arial" charset="0"/>
            </a:endParaRP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Welcome to St. Jérôme Church of England Bilingual School</a:t>
            </a:r>
          </a:p>
        </p:txBody>
      </p:sp>
    </p:spTree>
    <p:extLst>
      <p:ext uri="{BB962C8B-B14F-4D97-AF65-F5344CB8AC3E}">
        <p14:creationId xmlns:p14="http://schemas.microsoft.com/office/powerpoint/2010/main" val="19159659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t Jerome">
      <a:dk1>
        <a:srgbClr val="0756A3"/>
      </a:dk1>
      <a:lt1>
        <a:sysClr val="window" lastClr="FFFFFF"/>
      </a:lt1>
      <a:dk2>
        <a:srgbClr val="000000"/>
      </a:dk2>
      <a:lt2>
        <a:srgbClr val="E6E7E9"/>
      </a:lt2>
      <a:accent1>
        <a:srgbClr val="EF4136"/>
      </a:accent1>
      <a:accent2>
        <a:srgbClr val="9999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330</TotalTime>
  <Words>1051</Words>
  <Application>Microsoft Macintosh PowerPoint</Application>
  <PresentationFormat>On-screen Show (4:3)</PresentationFormat>
  <Paragraphs>175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Comic Sans MS</vt:lpstr>
      <vt:lpstr>Egyptian505 BT</vt:lpstr>
      <vt:lpstr>Egyptian505 Lt BT</vt:lpstr>
      <vt:lpstr>Trebuchet MS</vt:lpstr>
      <vt:lpstr>Office Theme</vt:lpstr>
      <vt:lpstr>PowerPoint Presentation</vt:lpstr>
      <vt:lpstr>Welcome to Reception </vt:lpstr>
      <vt:lpstr>Daily routine </vt:lpstr>
      <vt:lpstr>7 Areas of Learning from Development Matters</vt:lpstr>
      <vt:lpstr> Personal, Social and Emotional Development </vt:lpstr>
      <vt:lpstr>How are the children being independent?</vt:lpstr>
      <vt:lpstr>PSED - How you can help?</vt:lpstr>
      <vt:lpstr>Physical Development</vt:lpstr>
      <vt:lpstr>PD - How can you help?</vt:lpstr>
      <vt:lpstr>Communication and Language </vt:lpstr>
      <vt:lpstr>CL- How can you help?</vt:lpstr>
      <vt:lpstr>Mathematics</vt:lpstr>
      <vt:lpstr>Mathematics - How can you help?</vt:lpstr>
      <vt:lpstr>Literacy</vt:lpstr>
      <vt:lpstr>PowerPoint Presentation</vt:lpstr>
      <vt:lpstr>PowerPoint Presentation</vt:lpstr>
      <vt:lpstr>Literacy - How can you help?</vt:lpstr>
      <vt:lpstr>Understanding the World</vt:lpstr>
      <vt:lpstr>Expressive Arts and Design</vt:lpstr>
      <vt:lpstr> UW/EAD - How can you help?</vt:lpstr>
      <vt:lpstr>En français !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Stuart Webster</cp:lastModifiedBy>
  <cp:revision>38</cp:revision>
  <dcterms:created xsi:type="dcterms:W3CDTF">2016-09-26T13:09:45Z</dcterms:created>
  <dcterms:modified xsi:type="dcterms:W3CDTF">2018-09-21T20:06:50Z</dcterms:modified>
</cp:coreProperties>
</file>