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57" r:id="rId4"/>
    <p:sldId id="258" r:id="rId5"/>
    <p:sldId id="259" r:id="rId6"/>
    <p:sldId id="260"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70" d="100"/>
          <a:sy n="70" d="100"/>
        </p:scale>
        <p:origin x="66" y="1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C51C595-074A-4D1A-80C7-15CE55968AD1}" type="datetimeFigureOut">
              <a:rPr lang="en-GB" smtClean="0"/>
              <a:t>04/04/2020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314687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51C595-074A-4D1A-80C7-15CE55968AD1}" type="datetimeFigureOut">
              <a:rPr lang="en-GB" smtClean="0"/>
              <a:t>04/04/2020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2145955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51C595-074A-4D1A-80C7-15CE55968AD1}" type="datetimeFigureOut">
              <a:rPr lang="en-GB" smtClean="0"/>
              <a:t>04/04/2020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814097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C51C595-074A-4D1A-80C7-15CE55968AD1}" type="datetimeFigureOut">
              <a:rPr lang="en-GB" smtClean="0"/>
              <a:t>04/04/2020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234951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1C595-074A-4D1A-80C7-15CE55968AD1}" type="datetimeFigureOut">
              <a:rPr lang="en-GB" smtClean="0"/>
              <a:t>04/04/2020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3644403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C51C595-074A-4D1A-80C7-15CE55968AD1}" type="datetimeFigureOut">
              <a:rPr lang="en-GB" smtClean="0"/>
              <a:t>04/04/2020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11489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C51C595-074A-4D1A-80C7-15CE55968AD1}" type="datetimeFigureOut">
              <a:rPr lang="en-GB" smtClean="0"/>
              <a:t>04/04/2020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72332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C51C595-074A-4D1A-80C7-15CE55968AD1}" type="datetimeFigureOut">
              <a:rPr lang="en-GB" smtClean="0"/>
              <a:t>04/04/2020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338441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1C595-074A-4D1A-80C7-15CE55968AD1}" type="datetimeFigureOut">
              <a:rPr lang="en-GB" smtClean="0"/>
              <a:t>04/04/2020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115383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1C595-074A-4D1A-80C7-15CE55968AD1}" type="datetimeFigureOut">
              <a:rPr lang="en-GB" smtClean="0"/>
              <a:t>04/04/2020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314619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51C595-074A-4D1A-80C7-15CE55968AD1}" type="datetimeFigureOut">
              <a:rPr lang="en-GB" smtClean="0"/>
              <a:t>04/04/2020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6F0786-4809-43B7-BA31-3620C96D6EBD}" type="slidenum">
              <a:rPr lang="en-GB" smtClean="0"/>
              <a:t>‹#›</a:t>
            </a:fld>
            <a:endParaRPr lang="en-GB"/>
          </a:p>
        </p:txBody>
      </p:sp>
    </p:spTree>
    <p:extLst>
      <p:ext uri="{BB962C8B-B14F-4D97-AF65-F5344CB8AC3E}">
        <p14:creationId xmlns:p14="http://schemas.microsoft.com/office/powerpoint/2010/main" val="96552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1C595-074A-4D1A-80C7-15CE55968AD1}" type="datetimeFigureOut">
              <a:rPr lang="en-GB" smtClean="0"/>
              <a:t>04/04/2020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6F0786-4809-43B7-BA31-3620C96D6EBD}" type="slidenum">
              <a:rPr lang="en-GB" smtClean="0"/>
              <a:t>‹#›</a:t>
            </a:fld>
            <a:endParaRPr lang="en-GB"/>
          </a:p>
        </p:txBody>
      </p:sp>
    </p:spTree>
    <p:extLst>
      <p:ext uri="{BB962C8B-B14F-4D97-AF65-F5344CB8AC3E}">
        <p14:creationId xmlns:p14="http://schemas.microsoft.com/office/powerpoint/2010/main" val="2138536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godlyplay.uk/" TargetMode="External"/><Relationship Id="rId7" Type="http://schemas.openxmlformats.org/officeDocument/2006/relationships/image" Target="../media/image2.jpeg"/><Relationship Id="rId2" Type="http://schemas.openxmlformats.org/officeDocument/2006/relationships/hyperlink" Target="http://diglib.library.vanderbilt.edu/" TargetMode="Externa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www.godlyplayscotland.co.uk/" TargetMode="External"/><Relationship Id="rId4" Type="http://schemas.openxmlformats.org/officeDocument/2006/relationships/hyperlink" Target="http://www.godlyplayfoundation.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3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45661"/>
            <a:ext cx="10515600" cy="4881194"/>
          </a:xfrm>
        </p:spPr>
        <p:txBody>
          <a:bodyPr>
            <a:normAutofit fontScale="90000"/>
          </a:bodyPr>
          <a:lstStyle/>
          <a:p>
            <a:pPr algn="ctr"/>
            <a:r>
              <a:rPr lang="en-GB" dirty="0" smtClean="0">
                <a:latin typeface="Goudy Stout" panose="0202090407030B020401" pitchFamily="18" charset="0"/>
              </a:rPr>
              <a:t/>
            </a:r>
            <a:br>
              <a:rPr lang="en-GB" dirty="0" smtClean="0">
                <a:latin typeface="Goudy Stout" panose="0202090407030B020401" pitchFamily="18" charset="0"/>
              </a:rPr>
            </a:br>
            <a:r>
              <a:rPr lang="en-GB" dirty="0" smtClean="0">
                <a:solidFill>
                  <a:schemeClr val="accent5">
                    <a:lumMod val="75000"/>
                  </a:schemeClr>
                </a:solidFill>
                <a:latin typeface="Goudy Stout" panose="0202090407030B020401" pitchFamily="18" charset="0"/>
              </a:rPr>
              <a:t>Colours of Easter</a:t>
            </a:r>
            <a:r>
              <a:rPr lang="en-GB" dirty="0" smtClean="0">
                <a:latin typeface="Goudy Stout" panose="0202090407030B020401" pitchFamily="18" charset="0"/>
              </a:rPr>
              <a:t/>
            </a:r>
            <a:br>
              <a:rPr lang="en-GB" dirty="0" smtClean="0">
                <a:latin typeface="Goudy Stout" panose="0202090407030B020401" pitchFamily="18" charset="0"/>
              </a:rPr>
            </a:br>
            <a:r>
              <a:rPr lang="en-GB" dirty="0">
                <a:latin typeface="Goudy Stout" panose="0202090407030B020401" pitchFamily="18" charset="0"/>
              </a:rPr>
              <a:t/>
            </a:r>
            <a:br>
              <a:rPr lang="en-GB" dirty="0">
                <a:latin typeface="Goudy Stout" panose="0202090407030B020401" pitchFamily="18" charset="0"/>
              </a:rPr>
            </a:br>
            <a:r>
              <a:rPr lang="en-GB" sz="2200" dirty="0" smtClean="0">
                <a:solidFill>
                  <a:schemeClr val="accent5">
                    <a:lumMod val="75000"/>
                  </a:schemeClr>
                </a:solidFill>
                <a:latin typeface="Gill Sans MT" panose="020B0502020104020203" pitchFamily="34" charset="0"/>
              </a:rPr>
              <a:t>The following images can be used in telling the story </a:t>
            </a:r>
            <a:r>
              <a:rPr lang="en-GB" sz="2200" i="1" dirty="0" smtClean="0">
                <a:solidFill>
                  <a:schemeClr val="accent5">
                    <a:lumMod val="75000"/>
                  </a:schemeClr>
                </a:solidFill>
                <a:latin typeface="Gill Sans MT" panose="020B0502020104020203" pitchFamily="34" charset="0"/>
              </a:rPr>
              <a:t>The Colours of Easter </a:t>
            </a:r>
            <a:r>
              <a:rPr lang="en-GB" sz="2200" dirty="0" smtClean="0">
                <a:solidFill>
                  <a:schemeClr val="accent5">
                    <a:lumMod val="75000"/>
                  </a:schemeClr>
                </a:solidFill>
                <a:latin typeface="Gill Sans MT" panose="020B0502020104020203" pitchFamily="34" charset="0"/>
              </a:rPr>
              <a:t>together. </a:t>
            </a:r>
            <a:br>
              <a:rPr lang="en-GB" sz="2200" dirty="0" smtClean="0">
                <a:solidFill>
                  <a:schemeClr val="accent5">
                    <a:lumMod val="75000"/>
                  </a:schemeClr>
                </a:solidFill>
                <a:latin typeface="Gill Sans MT" panose="020B0502020104020203" pitchFamily="34" charset="0"/>
              </a:rPr>
            </a:br>
            <a:r>
              <a:rPr lang="en-GB" sz="2200" dirty="0" smtClean="0">
                <a:solidFill>
                  <a:schemeClr val="accent5">
                    <a:lumMod val="75000"/>
                  </a:schemeClr>
                </a:solidFill>
                <a:latin typeface="Gill Sans MT" panose="020B0502020104020203" pitchFamily="34" charset="0"/>
              </a:rPr>
              <a:t>Simply show one picture at a time as you tell the story.</a:t>
            </a:r>
            <a:r>
              <a:rPr lang="en-GB" sz="1800" dirty="0" smtClean="0">
                <a:latin typeface="Gill Sans MT" panose="020B0502020104020203" pitchFamily="34" charset="0"/>
              </a:rPr>
              <a:t/>
            </a:r>
            <a:br>
              <a:rPr lang="en-GB" sz="1800" dirty="0" smtClean="0">
                <a:latin typeface="Gill Sans MT" panose="020B0502020104020203" pitchFamily="34" charset="0"/>
              </a:rPr>
            </a:br>
            <a:r>
              <a:rPr lang="en-GB" sz="1800" dirty="0">
                <a:latin typeface="Gill Sans MT" panose="020B0502020104020203" pitchFamily="34" charset="0"/>
              </a:rPr>
              <a:t/>
            </a:r>
            <a:br>
              <a:rPr lang="en-GB" sz="1800" dirty="0">
                <a:latin typeface="Gill Sans MT" panose="020B0502020104020203" pitchFamily="34" charset="0"/>
              </a:rPr>
            </a:br>
            <a:r>
              <a:rPr lang="en-GB" sz="2000" i="1" dirty="0" smtClean="0">
                <a:solidFill>
                  <a:schemeClr val="accent5">
                    <a:lumMod val="75000"/>
                  </a:schemeClr>
                </a:solidFill>
                <a:latin typeface="Gill Sans MT" panose="020B0502020104020203" pitchFamily="34" charset="0"/>
              </a:rPr>
              <a:t>The images are taken from the collection La Vie de Jesus </a:t>
            </a:r>
            <a:r>
              <a:rPr lang="en-GB" sz="2000" i="1" dirty="0" err="1" smtClean="0">
                <a:solidFill>
                  <a:schemeClr val="accent5">
                    <a:lumMod val="75000"/>
                  </a:schemeClr>
                </a:solidFill>
                <a:latin typeface="Gill Sans MT" panose="020B0502020104020203" pitchFamily="34" charset="0"/>
              </a:rPr>
              <a:t>Mafa</a:t>
            </a:r>
            <a:r>
              <a:rPr lang="en-GB" sz="2000" i="1" dirty="0" smtClean="0">
                <a:solidFill>
                  <a:schemeClr val="accent5">
                    <a:lumMod val="75000"/>
                  </a:schemeClr>
                </a:solidFill>
                <a:latin typeface="Gill Sans MT" panose="020B0502020104020203" pitchFamily="34" charset="0"/>
              </a:rPr>
              <a:t>, painted by artists in Cameroon. You can find the images to download from the Digital Library of Vanderbilt University, Nashville, Tennessee in the USA.</a:t>
            </a:r>
            <a:br>
              <a:rPr lang="en-GB" sz="2000" i="1" dirty="0" smtClean="0">
                <a:solidFill>
                  <a:schemeClr val="accent5">
                    <a:lumMod val="75000"/>
                  </a:schemeClr>
                </a:solidFill>
                <a:latin typeface="Gill Sans MT" panose="020B0502020104020203" pitchFamily="34" charset="0"/>
              </a:rPr>
            </a:br>
            <a:r>
              <a:rPr lang="en-GB" sz="1600" dirty="0" smtClean="0">
                <a:hlinkClick r:id="rId2"/>
              </a:rPr>
              <a:t>http://diglib.library.vanderbilt.edu/</a:t>
            </a:r>
            <a:r>
              <a:rPr lang="en-GB" sz="1800" dirty="0" smtClean="0">
                <a:latin typeface="Gill Sans MT" panose="020B0502020104020203" pitchFamily="34" charset="0"/>
              </a:rPr>
              <a:t/>
            </a:r>
            <a:br>
              <a:rPr lang="en-GB" sz="1800" dirty="0" smtClean="0">
                <a:latin typeface="Gill Sans MT" panose="020B0502020104020203" pitchFamily="34" charset="0"/>
              </a:rPr>
            </a:br>
            <a:r>
              <a:rPr lang="en-GB" sz="1800" dirty="0" smtClean="0">
                <a:latin typeface="Gill Sans MT" panose="020B0502020104020203" pitchFamily="34" charset="0"/>
              </a:rPr>
              <a:t/>
            </a:r>
            <a:br>
              <a:rPr lang="en-GB" sz="1800" dirty="0" smtClean="0">
                <a:latin typeface="Gill Sans MT" panose="020B0502020104020203" pitchFamily="34" charset="0"/>
              </a:rPr>
            </a:br>
            <a:r>
              <a:rPr lang="en-GB" sz="1600" i="1" dirty="0">
                <a:solidFill>
                  <a:schemeClr val="accent5">
                    <a:lumMod val="75000"/>
                  </a:schemeClr>
                </a:solidFill>
              </a:rPr>
              <a:t>JESUS MAFA is a response to the New Testament readings from the Lectionary by a Christian community in Cameroon, Africa. Each of the readings were selected and adapted to dramatic interpretation by the community members. Photographs of their interpretations were made, and these were then transcribed to paintings</a:t>
            </a:r>
            <a:r>
              <a:rPr lang="en-GB" sz="1600" i="1" dirty="0" smtClean="0">
                <a:solidFill>
                  <a:schemeClr val="accent5">
                    <a:lumMod val="75000"/>
                  </a:schemeClr>
                </a:solidFill>
              </a:rPr>
              <a:t>.</a:t>
            </a:r>
            <a:r>
              <a:rPr lang="en-GB" sz="1600" dirty="0" smtClean="0"/>
              <a:t/>
            </a:r>
            <a:br>
              <a:rPr lang="en-GB" sz="1600" dirty="0" smtClean="0"/>
            </a:br>
            <a:r>
              <a:rPr lang="en-GB" sz="1600" dirty="0"/>
              <a:t/>
            </a:r>
            <a:br>
              <a:rPr lang="en-GB" sz="1600" dirty="0"/>
            </a:br>
            <a:r>
              <a:rPr lang="en-GB" sz="2000" dirty="0">
                <a:solidFill>
                  <a:schemeClr val="accent5">
                    <a:lumMod val="75000"/>
                  </a:schemeClr>
                </a:solidFill>
                <a:latin typeface="Gill Sans MT" panose="020B0502020104020203" pitchFamily="34" charset="0"/>
              </a:rPr>
              <a:t>Based on Godly Play </a:t>
            </a:r>
            <a:r>
              <a:rPr lang="en-GB" sz="2000" dirty="0" smtClean="0">
                <a:solidFill>
                  <a:schemeClr val="accent5">
                    <a:lumMod val="75000"/>
                  </a:schemeClr>
                </a:solidFill>
                <a:latin typeface="Gill Sans MT" panose="020B0502020104020203" pitchFamily="34" charset="0"/>
              </a:rPr>
              <a:t>principles and stories, </a:t>
            </a:r>
            <a:r>
              <a:rPr lang="en-GB" sz="2000" dirty="0">
                <a:solidFill>
                  <a:schemeClr val="accent5">
                    <a:lumMod val="75000"/>
                  </a:schemeClr>
                </a:solidFill>
                <a:latin typeface="Gill Sans MT" panose="020B0502020104020203" pitchFamily="34" charset="0"/>
              </a:rPr>
              <a:t>this has been written by </a:t>
            </a:r>
            <a:r>
              <a:rPr lang="en-GB" sz="2000" dirty="0" smtClean="0">
                <a:solidFill>
                  <a:schemeClr val="accent5">
                    <a:lumMod val="75000"/>
                  </a:schemeClr>
                </a:solidFill>
                <a:latin typeface="Gill Sans MT" panose="020B0502020104020203" pitchFamily="34" charset="0"/>
              </a:rPr>
              <a:t>Kathryn Lord, </a:t>
            </a:r>
            <a:r>
              <a:rPr lang="en-GB" sz="2000" dirty="0">
                <a:solidFill>
                  <a:schemeClr val="accent5">
                    <a:lumMod val="75000"/>
                  </a:schemeClr>
                </a:solidFill>
                <a:latin typeface="Gill Sans MT" panose="020B0502020104020203" pitchFamily="34" charset="0"/>
              </a:rPr>
              <a:t>on behalf of Godly Play UK, especially for this </a:t>
            </a:r>
            <a:r>
              <a:rPr lang="en-GB" sz="2000" dirty="0" smtClean="0">
                <a:solidFill>
                  <a:schemeClr val="accent5">
                    <a:lumMod val="75000"/>
                  </a:schemeClr>
                </a:solidFill>
                <a:latin typeface="Gill Sans MT" panose="020B0502020104020203" pitchFamily="34" charset="0"/>
              </a:rPr>
              <a:t>time, at Easter 2020, when </a:t>
            </a:r>
            <a:r>
              <a:rPr lang="en-GB" sz="2000" dirty="0">
                <a:solidFill>
                  <a:schemeClr val="accent5">
                    <a:lumMod val="75000"/>
                  </a:schemeClr>
                </a:solidFill>
                <a:latin typeface="Gill Sans MT" panose="020B0502020104020203" pitchFamily="34" charset="0"/>
              </a:rPr>
              <a:t>we cannot meet. Use what you can and share generously!</a:t>
            </a:r>
            <a:r>
              <a:rPr lang="en-GB" sz="1600" dirty="0"/>
              <a:t/>
            </a:r>
            <a:br>
              <a:rPr lang="en-GB" sz="1600" dirty="0"/>
            </a:br>
            <a:r>
              <a:rPr lang="en-GB" sz="1400" b="1" u="sng" dirty="0">
                <a:hlinkClick r:id="rId3"/>
              </a:rPr>
              <a:t>www.godlyplay.uk</a:t>
            </a:r>
            <a:r>
              <a:rPr lang="en-GB" sz="1400" dirty="0"/>
              <a:t/>
            </a:r>
            <a:br>
              <a:rPr lang="en-GB" sz="1400" dirty="0"/>
            </a:br>
            <a:r>
              <a:rPr lang="en-GB" sz="1400" b="1" u="sng" dirty="0">
                <a:hlinkClick r:id="rId4"/>
              </a:rPr>
              <a:t>www.godlyplayfoundation.org</a:t>
            </a:r>
            <a:r>
              <a:rPr lang="en-GB" sz="1400" dirty="0"/>
              <a:t/>
            </a:r>
            <a:br>
              <a:rPr lang="en-GB" sz="1400" dirty="0"/>
            </a:br>
            <a:r>
              <a:rPr lang="en-GB" sz="1400" b="1" u="sng" dirty="0">
                <a:hlinkClick r:id="rId5"/>
              </a:rPr>
              <a:t>www.godlyplayscotland.co.uk</a:t>
            </a:r>
            <a:r>
              <a:rPr lang="en-GB" sz="1400" dirty="0"/>
              <a:t/>
            </a:r>
            <a:br>
              <a:rPr lang="en-GB" sz="1400" dirty="0"/>
            </a:br>
            <a:r>
              <a:rPr lang="en-GB" sz="1600" dirty="0"/>
              <a:t/>
            </a:r>
            <a:br>
              <a:rPr lang="en-GB" sz="1600" dirty="0"/>
            </a:br>
            <a:endParaRPr lang="en-GB" sz="1800" dirty="0">
              <a:latin typeface="Goudy Stout" panose="0202090407030B020401" pitchFamily="18" charset="0"/>
            </a:endParaRPr>
          </a:p>
        </p:txBody>
      </p:sp>
      <p:pic>
        <p:nvPicPr>
          <p:cNvPr id="4" name="Picture 3"/>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74328" y="5126855"/>
            <a:ext cx="2689860" cy="809625"/>
          </a:xfrm>
          <a:prstGeom prst="rect">
            <a:avLst/>
          </a:prstGeom>
          <a:noFill/>
        </p:spPr>
      </p:pic>
      <p:pic>
        <p:nvPicPr>
          <p:cNvPr id="5" name="Content Placeholder 4"/>
          <p:cNvPicPr>
            <a:picLocks noGrp="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6879472" y="5936480"/>
            <a:ext cx="4879571" cy="374073"/>
          </a:xfrm>
          <a:prstGeom prst="rect">
            <a:avLst/>
          </a:prstGeom>
          <a:noFill/>
          <a:ln>
            <a:noFill/>
          </a:ln>
        </p:spPr>
      </p:pic>
      <p:pic>
        <p:nvPicPr>
          <p:cNvPr id="6" name="Picture 5" descr="C:\Users\Gill\Pictures\Jerusalem\gpf-header-img.png"/>
          <p:cNvPicPr/>
          <p:nvPr/>
        </p:nvPicPr>
        <p:blipFill>
          <a:blip r:embed="rId8">
            <a:extLst>
              <a:ext uri="{28A0092B-C50C-407E-A947-70E740481C1C}">
                <a14:useLocalDpi xmlns:a14="http://schemas.microsoft.com/office/drawing/2010/main" val="0"/>
              </a:ext>
            </a:extLst>
          </a:blip>
          <a:srcRect/>
          <a:stretch>
            <a:fillRect/>
          </a:stretch>
        </p:blipFill>
        <p:spPr bwMode="auto">
          <a:xfrm>
            <a:off x="838200" y="5126855"/>
            <a:ext cx="1746250" cy="1374140"/>
          </a:xfrm>
          <a:prstGeom prst="rect">
            <a:avLst/>
          </a:prstGeom>
          <a:noFill/>
          <a:ln>
            <a:noFill/>
          </a:ln>
        </p:spPr>
      </p:pic>
    </p:spTree>
    <p:extLst>
      <p:ext uri="{BB962C8B-B14F-4D97-AF65-F5344CB8AC3E}">
        <p14:creationId xmlns:p14="http://schemas.microsoft.com/office/powerpoint/2010/main" val="14631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alpha val="35000"/>
          </a:schemeClr>
        </a:solidFill>
        <a:effectLst/>
      </p:bgPr>
    </p:bg>
    <p:spTree>
      <p:nvGrpSpPr>
        <p:cNvPr id="1" name=""/>
        <p:cNvGrpSpPr/>
        <p:nvPr/>
      </p:nvGrpSpPr>
      <p:grpSpPr>
        <a:xfrm>
          <a:off x="0" y="0"/>
          <a:ext cx="0" cy="0"/>
          <a:chOff x="0" y="0"/>
          <a:chExt cx="0" cy="0"/>
        </a:xfrm>
      </p:grpSpPr>
      <p:pic>
        <p:nvPicPr>
          <p:cNvPr id="4" name="Picture 3" descr="C:\Users\Owner\Downloads\IMG_1050.jpg"/>
          <p:cNvPicPr/>
          <p:nvPr/>
        </p:nvPicPr>
        <p:blipFill>
          <a:blip r:embed="rId2" cstate="print"/>
          <a:srcRect/>
          <a:stretch>
            <a:fillRect/>
          </a:stretch>
        </p:blipFill>
        <p:spPr bwMode="auto">
          <a:xfrm>
            <a:off x="1860331" y="0"/>
            <a:ext cx="8702566" cy="6858000"/>
          </a:xfrm>
          <a:prstGeom prst="rect">
            <a:avLst/>
          </a:prstGeom>
          <a:noFill/>
          <a:ln w="9525">
            <a:noFill/>
            <a:miter lim="800000"/>
            <a:headEnd/>
            <a:tailEnd/>
          </a:ln>
        </p:spPr>
      </p:pic>
    </p:spTree>
    <p:extLst>
      <p:ext uri="{BB962C8B-B14F-4D97-AF65-F5344CB8AC3E}">
        <p14:creationId xmlns:p14="http://schemas.microsoft.com/office/powerpoint/2010/main" val="12741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9000"/>
          </a:schemeClr>
        </a:solidFill>
        <a:effectLst/>
      </p:bgPr>
    </p:bg>
    <p:spTree>
      <p:nvGrpSpPr>
        <p:cNvPr id="1" name=""/>
        <p:cNvGrpSpPr/>
        <p:nvPr/>
      </p:nvGrpSpPr>
      <p:grpSpPr>
        <a:xfrm>
          <a:off x="0" y="0"/>
          <a:ext cx="0" cy="0"/>
          <a:chOff x="0" y="0"/>
          <a:chExt cx="0" cy="0"/>
        </a:xfrm>
      </p:grpSpPr>
      <p:pic>
        <p:nvPicPr>
          <p:cNvPr id="2" name="Picture 1" descr="C:\Users\Owner\Documents\colours of Easter\Jesus welcomes children.jpg"/>
          <p:cNvPicPr/>
          <p:nvPr/>
        </p:nvPicPr>
        <p:blipFill>
          <a:blip r:embed="rId2" cstate="print"/>
          <a:srcRect/>
          <a:stretch>
            <a:fillRect/>
          </a:stretch>
        </p:blipFill>
        <p:spPr bwMode="auto">
          <a:xfrm>
            <a:off x="2125980" y="0"/>
            <a:ext cx="8115300" cy="6858000"/>
          </a:xfrm>
          <a:prstGeom prst="rect">
            <a:avLst/>
          </a:prstGeom>
          <a:noFill/>
          <a:ln w="9525">
            <a:noFill/>
            <a:miter lim="800000"/>
            <a:headEnd/>
            <a:tailEnd/>
          </a:ln>
        </p:spPr>
      </p:pic>
    </p:spTree>
    <p:extLst>
      <p:ext uri="{BB962C8B-B14F-4D97-AF65-F5344CB8AC3E}">
        <p14:creationId xmlns:p14="http://schemas.microsoft.com/office/powerpoint/2010/main" val="301970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6000"/>
          </a:schemeClr>
        </a:solidFill>
        <a:effectLst/>
      </p:bgPr>
    </p:bg>
    <p:spTree>
      <p:nvGrpSpPr>
        <p:cNvPr id="1" name=""/>
        <p:cNvGrpSpPr/>
        <p:nvPr/>
      </p:nvGrpSpPr>
      <p:grpSpPr>
        <a:xfrm>
          <a:off x="0" y="0"/>
          <a:ext cx="0" cy="0"/>
          <a:chOff x="0" y="0"/>
          <a:chExt cx="0" cy="0"/>
        </a:xfrm>
      </p:grpSpPr>
      <p:pic>
        <p:nvPicPr>
          <p:cNvPr id="2" name="Picture 1" descr="C:\Users\Owner\Documents\colours of Easter\Jesus at the last Supper.jpg"/>
          <p:cNvPicPr/>
          <p:nvPr/>
        </p:nvPicPr>
        <p:blipFill>
          <a:blip r:embed="rId2" cstate="print"/>
          <a:srcRect/>
          <a:stretch>
            <a:fillRect/>
          </a:stretch>
        </p:blipFill>
        <p:spPr bwMode="auto">
          <a:xfrm>
            <a:off x="1531620" y="0"/>
            <a:ext cx="9212580" cy="6858000"/>
          </a:xfrm>
          <a:prstGeom prst="rect">
            <a:avLst/>
          </a:prstGeom>
          <a:noFill/>
          <a:ln w="9525">
            <a:noFill/>
            <a:miter lim="800000"/>
            <a:headEnd/>
            <a:tailEnd/>
          </a:ln>
        </p:spPr>
      </p:pic>
    </p:spTree>
    <p:extLst>
      <p:ext uri="{BB962C8B-B14F-4D97-AF65-F5344CB8AC3E}">
        <p14:creationId xmlns:p14="http://schemas.microsoft.com/office/powerpoint/2010/main" val="2855688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26000"/>
          </a:schemeClr>
        </a:solidFill>
        <a:effectLst/>
      </p:bgPr>
    </p:bg>
    <p:spTree>
      <p:nvGrpSpPr>
        <p:cNvPr id="1" name=""/>
        <p:cNvGrpSpPr/>
        <p:nvPr/>
      </p:nvGrpSpPr>
      <p:grpSpPr>
        <a:xfrm>
          <a:off x="0" y="0"/>
          <a:ext cx="0" cy="0"/>
          <a:chOff x="0" y="0"/>
          <a:chExt cx="0" cy="0"/>
        </a:xfrm>
      </p:grpSpPr>
      <p:pic>
        <p:nvPicPr>
          <p:cNvPr id="2" name="Picture 1" descr="C:\Users\Owner\Documents\colours of Easter\Jesus washes feet.jpg"/>
          <p:cNvPicPr/>
          <p:nvPr/>
        </p:nvPicPr>
        <p:blipFill>
          <a:blip r:embed="rId2" cstate="print"/>
          <a:srcRect/>
          <a:stretch>
            <a:fillRect/>
          </a:stretch>
        </p:blipFill>
        <p:spPr bwMode="auto">
          <a:xfrm>
            <a:off x="2400300" y="-457200"/>
            <a:ext cx="7818120" cy="7566660"/>
          </a:xfrm>
          <a:prstGeom prst="rect">
            <a:avLst/>
          </a:prstGeom>
          <a:noFill/>
          <a:ln w="9525">
            <a:noFill/>
            <a:miter lim="800000"/>
            <a:headEnd/>
            <a:tailEnd/>
          </a:ln>
        </p:spPr>
      </p:pic>
    </p:spTree>
    <p:extLst>
      <p:ext uri="{BB962C8B-B14F-4D97-AF65-F5344CB8AC3E}">
        <p14:creationId xmlns:p14="http://schemas.microsoft.com/office/powerpoint/2010/main" val="1113916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30000"/>
          </a:schemeClr>
        </a:solidFill>
        <a:effectLst/>
      </p:bgPr>
    </p:bg>
    <p:spTree>
      <p:nvGrpSpPr>
        <p:cNvPr id="1" name=""/>
        <p:cNvGrpSpPr/>
        <p:nvPr/>
      </p:nvGrpSpPr>
      <p:grpSpPr>
        <a:xfrm>
          <a:off x="0" y="0"/>
          <a:ext cx="0" cy="0"/>
          <a:chOff x="0" y="0"/>
          <a:chExt cx="0" cy="0"/>
        </a:xfrm>
      </p:grpSpPr>
      <p:pic>
        <p:nvPicPr>
          <p:cNvPr id="2" name="Picture 1" descr="C:\Users\Owner\Downloads\Mafa059-large.jpg"/>
          <p:cNvPicPr/>
          <p:nvPr/>
        </p:nvPicPr>
        <p:blipFill>
          <a:blip r:embed="rId2" cstate="print"/>
          <a:srcRect/>
          <a:stretch>
            <a:fillRect/>
          </a:stretch>
        </p:blipFill>
        <p:spPr bwMode="auto">
          <a:xfrm>
            <a:off x="2308860" y="0"/>
            <a:ext cx="8183880" cy="6858000"/>
          </a:xfrm>
          <a:prstGeom prst="rect">
            <a:avLst/>
          </a:prstGeom>
          <a:noFill/>
          <a:ln w="9525">
            <a:noFill/>
            <a:miter lim="800000"/>
            <a:headEnd/>
            <a:tailEnd/>
          </a:ln>
        </p:spPr>
      </p:pic>
    </p:spTree>
    <p:extLst>
      <p:ext uri="{BB962C8B-B14F-4D97-AF65-F5344CB8AC3E}">
        <p14:creationId xmlns:p14="http://schemas.microsoft.com/office/powerpoint/2010/main" val="1620844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32000"/>
          </a:schemeClr>
        </a:solidFill>
        <a:effectLst/>
      </p:bgPr>
    </p:bg>
    <p:spTree>
      <p:nvGrpSpPr>
        <p:cNvPr id="1" name=""/>
        <p:cNvGrpSpPr/>
        <p:nvPr/>
      </p:nvGrpSpPr>
      <p:grpSpPr>
        <a:xfrm>
          <a:off x="0" y="0"/>
          <a:ext cx="0" cy="0"/>
          <a:chOff x="0" y="0"/>
          <a:chExt cx="0" cy="0"/>
        </a:xfrm>
      </p:grpSpPr>
      <p:pic>
        <p:nvPicPr>
          <p:cNvPr id="3" name="Picture 2" descr="C:\Users\Owner\Documents\colours of Easter\Jesus on the cross.jpg"/>
          <p:cNvPicPr/>
          <p:nvPr/>
        </p:nvPicPr>
        <p:blipFill>
          <a:blip r:embed="rId2" cstate="print"/>
          <a:srcRect/>
          <a:stretch>
            <a:fillRect/>
          </a:stretch>
        </p:blipFill>
        <p:spPr bwMode="auto">
          <a:xfrm>
            <a:off x="3154680" y="0"/>
            <a:ext cx="5646420" cy="6858000"/>
          </a:xfrm>
          <a:prstGeom prst="rect">
            <a:avLst/>
          </a:prstGeom>
          <a:noFill/>
          <a:ln w="9525">
            <a:noFill/>
            <a:miter lim="800000"/>
            <a:headEnd/>
            <a:tailEnd/>
          </a:ln>
        </p:spPr>
      </p:pic>
    </p:spTree>
    <p:extLst>
      <p:ext uri="{BB962C8B-B14F-4D97-AF65-F5344CB8AC3E}">
        <p14:creationId xmlns:p14="http://schemas.microsoft.com/office/powerpoint/2010/main" val="660815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32000"/>
          </a:schemeClr>
        </a:solidFill>
        <a:effectLst/>
      </p:bgPr>
    </p:bg>
    <p:spTree>
      <p:nvGrpSpPr>
        <p:cNvPr id="1" name=""/>
        <p:cNvGrpSpPr/>
        <p:nvPr/>
      </p:nvGrpSpPr>
      <p:grpSpPr>
        <a:xfrm>
          <a:off x="0" y="0"/>
          <a:ext cx="0" cy="0"/>
          <a:chOff x="0" y="0"/>
          <a:chExt cx="0" cy="0"/>
        </a:xfrm>
      </p:grpSpPr>
      <p:pic>
        <p:nvPicPr>
          <p:cNvPr id="4" name="Picture 3" descr="C:\Users\Owner\Documents\colours of Easter\Jesus and Mary at the tomb.jpg"/>
          <p:cNvPicPr/>
          <p:nvPr/>
        </p:nvPicPr>
        <p:blipFill>
          <a:blip r:embed="rId2" cstate="print"/>
          <a:srcRect/>
          <a:stretch>
            <a:fillRect/>
          </a:stretch>
        </p:blipFill>
        <p:spPr bwMode="auto">
          <a:xfrm>
            <a:off x="1760220" y="0"/>
            <a:ext cx="8526780" cy="6858000"/>
          </a:xfrm>
          <a:prstGeom prst="rect">
            <a:avLst/>
          </a:prstGeom>
          <a:noFill/>
          <a:ln w="9525">
            <a:noFill/>
            <a:miter lim="800000"/>
            <a:headEnd/>
            <a:tailEnd/>
          </a:ln>
        </p:spPr>
      </p:pic>
    </p:spTree>
    <p:extLst>
      <p:ext uri="{BB962C8B-B14F-4D97-AF65-F5344CB8AC3E}">
        <p14:creationId xmlns:p14="http://schemas.microsoft.com/office/powerpoint/2010/main" val="1155903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0</Words>
  <Application>Microsoft Office PowerPoint</Application>
  <PresentationFormat>Widescreen</PresentationFormat>
  <Paragraphs>1</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Gill Sans MT</vt:lpstr>
      <vt:lpstr>Goudy Stout</vt:lpstr>
      <vt:lpstr>Office Theme</vt:lpstr>
      <vt:lpstr> Colours of Easter  The following images can be used in telling the story The Colours of Easter together.  Simply show one picture at a time as you tell the story.  The images are taken from the collection La Vie de Jesus Mafa, painted by artists in Cameroon. You can find the images to download from the Digital Library of Vanderbilt University, Nashville, Tennessee in the USA. http://diglib.library.vanderbilt.edu/  JESUS MAFA is a response to the New Testament readings from the Lectionary by a Christian community in Cameroon, Africa. Each of the readings were selected and adapted to dramatic interpretation by the community members. Photographs of their interpretations were made, and these were then transcribed to paintings.  Based on Godly Play principles and stories, this has been written by Kathryn Lord, on behalf of Godly Play UK, especially for this time, at Easter 2020, when we cannot meet. Use what you can and share generously! www.godlyplay.uk www.godlyplayfoundation.org www.godlyplayscotland.co.uk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Ambrose</dc:creator>
  <cp:lastModifiedBy>Gill Ambrose</cp:lastModifiedBy>
  <cp:revision>6</cp:revision>
  <dcterms:created xsi:type="dcterms:W3CDTF">2020-04-04T11:47:01Z</dcterms:created>
  <dcterms:modified xsi:type="dcterms:W3CDTF">2020-04-04T14:00:43Z</dcterms:modified>
</cp:coreProperties>
</file>